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webextensions/taskpanes.xml" ContentType="application/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11/relationships/webextensiontaskpanes" Target="ppt/webextensions/taskpanes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B44639-6D63-4FBF-B387-8461EBE296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CA413B9-D099-4816-955A-9F8D5991D1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1754F8AF-AAB7-4D66-A2C7-67A650963F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64DD7F-C33D-4C0E-A5E4-15E2CF3AEF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DE14571-17D1-4425-A09F-607AA915DC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6D40377-BE6E-4BCC-BF54-49E08A51B8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3CEC6BF-18E6-4E4C-B861-0D247947143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1424B8E-B5E0-401F-B193-70892E70DD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2C3AB70-42B8-46D9-8ADE-CFAB00CDB2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9FD0B22-59FC-44B6-80FF-A4DCD42EFE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C4DA1B2-BC0F-44AA-A204-EB4C5F0D23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9477A4B-1185-4A25-BD8C-71DDC9EB3FF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solidFill>
                  <a:srgbClr val="000000"/>
                </a:solidFill>
                <a:latin typeface="Arial"/>
              </a:rPr>
              <a:t>Segon nivell de l'esquema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</a:rPr>
              <a:t>Tercer nivell de l'esquema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Quart nivell de l'esquema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Cinquè nivell de l'esquema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Sisè nivell de l'esquema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Setè nivell de l'esquema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E81EE68-2CC5-4316-A3C2-7DA5BF4C49B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EC86C3A-6CE5-4519-ABFE-AB9166B2C27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064CF41-FBF1-450B-BC41-D6D37EC77A1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38137BB-9984-4C90-8140-3C0392364F9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Segon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Tercer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Quart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Cinquè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Sisè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Setè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196638F-7E55-44C0-9D2B-0EEB26B4480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368F83B-D93E-4CC2-97DD-4F8E4FC3CA1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04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Segon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Tercer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Quart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Cinquè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Sisè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Setè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04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Segon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Tercer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Quart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Cinquè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Sisè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Setè nivell de l'esquema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F8578F5-6C71-4EC8-BA90-6216DAAB53C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85F906E-58C2-4FC9-8567-AA91020E8A3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5ADD595-5B8C-4749-88CA-9C27688860F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3029040" y="6356520"/>
            <a:ext cx="30855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&lt;peu de pàgina&gt;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84776FB-2E5B-4895-A953-447F3C9FACC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ca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628560" y="635652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a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a-ES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ca-E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6240" y="0"/>
            <a:ext cx="7817040" cy="5919480"/>
          </a:xfrm>
          <a:custGeom>
            <a:avLst/>
            <a:gdLst>
              <a:gd name="textAreaLeft" fmla="*/ 0 w 7817040"/>
              <a:gd name="textAreaRight" fmla="*/ 7817760 w 7817040"/>
              <a:gd name="textAreaTop" fmla="*/ 0 h 5919480"/>
              <a:gd name="textAreaBottom" fmla="*/ 5920200 h 5919480"/>
            </a:gdLst>
            <a:ahLst/>
            <a:rect l="textAreaLeft" t="textAreaTop" r="textAreaRight" b="textAreaBottom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Freeform: 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 rot="21049800">
            <a:off x="-121680" y="3976920"/>
            <a:ext cx="5629680" cy="3165120"/>
          </a:xfrm>
          <a:custGeom>
            <a:avLst/>
            <a:gdLst>
              <a:gd name="textAreaLeft" fmla="*/ -360 w 5629680"/>
              <a:gd name="textAreaRight" fmla="*/ 5630040 w 5629680"/>
              <a:gd name="textAreaTop" fmla="*/ 0 h 3165120"/>
              <a:gd name="textAreaBottom" fmla="*/ 3165840 h 3165120"/>
            </a:gdLst>
            <a:ahLst/>
            <a:rect l="textAreaLeft" t="textAreaTop" r="textAreaRight" b="textAreaBottom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313160" y="1058760"/>
            <a:ext cx="4201200" cy="309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4500" spc="-1" strike="noStrike">
                <a:solidFill>
                  <a:schemeClr val="dk1"/>
                </a:solidFill>
                <a:latin typeface="Calibri Light"/>
              </a:rPr>
              <a:t>PROJECTE STEAM: Els Quatre Elements</a:t>
            </a:r>
            <a:endParaRPr b="0" lang="ca-ES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28560" y="5041440"/>
            <a:ext cx="2835720" cy="124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900" spc="-1" strike="noStrike">
                <a:solidFill>
                  <a:schemeClr val="dk1"/>
                </a:solidFill>
                <a:latin typeface="Calibri"/>
              </a:rPr>
              <a:t>Aire, Aigua, Foc i Terra com a eixos interdisciplinaris</a:t>
            </a:r>
            <a:endParaRPr b="0" lang="ca-ES" sz="19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900" spc="-1" strike="noStrike">
                <a:solidFill>
                  <a:schemeClr val="dk1"/>
                </a:solidFill>
                <a:latin typeface="Calibri"/>
              </a:rPr>
              <a:t>Institut Torre Vicens</a:t>
            </a:r>
            <a:endParaRPr b="0" lang="ca-ES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Imatge 4" descr="Imatge que conté text, Font, Gràfics, logotip"/>
          <p:cNvPicPr/>
          <p:nvPr/>
        </p:nvPicPr>
        <p:blipFill>
          <a:blip r:embed="rId1"/>
          <a:stretch/>
        </p:blipFill>
        <p:spPr>
          <a:xfrm>
            <a:off x="198360" y="129960"/>
            <a:ext cx="2794320" cy="1857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0" name="Freeform: 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0"/>
            <a:ext cx="4471200" cy="6857280"/>
          </a:xfrm>
          <a:custGeom>
            <a:avLst/>
            <a:gdLst>
              <a:gd name="textAreaLeft" fmla="*/ -360 w 4471200"/>
              <a:gd name="textAreaRight" fmla="*/ 4471560 w 447120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643320"/>
            <a:ext cx="2915640" cy="17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Dia de la Fira STEAM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atge 4" descr="Imatge que conté roba, calçat, persona, home&#10;&#10;Pot ser que el contingut generat amb IA no sigui correcte."/>
          <p:cNvPicPr/>
          <p:nvPr/>
        </p:nvPicPr>
        <p:blipFill>
          <a:blip r:embed="rId1"/>
          <a:stretch/>
        </p:blipFill>
        <p:spPr>
          <a:xfrm rot="5400000">
            <a:off x="4507560" y="1662840"/>
            <a:ext cx="4746960" cy="356004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28560" y="2623320"/>
            <a:ext cx="3677040" cy="355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Mostra final oberta a tot l’alumnat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Estacions temàtiques segons cada element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Concurs de cartells per nivells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5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0"/>
            <a:ext cx="4133160" cy="6857280"/>
          </a:xfrm>
          <a:custGeom>
            <a:avLst/>
            <a:gdLst>
              <a:gd name="textAreaLeft" fmla="*/ 360 w 4133160"/>
              <a:gd name="textAreaRight" fmla="*/ 4134240 w 4133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713160"/>
            <a:ext cx="302832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ca-ES" sz="4100" spc="-1" strike="noStrike">
                <a:solidFill>
                  <a:schemeClr val="dk1"/>
                </a:solidFill>
                <a:latin typeface="Arial"/>
                <a:ea typeface="Calibri"/>
              </a:rPr>
              <a:t>Estratègia d’avaluació</a:t>
            </a:r>
            <a:br>
              <a:rPr sz="4100"/>
            </a:br>
            <a:endParaRPr b="0" lang="ca-ES" sz="4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0" y="713160"/>
            <a:ext cx="413316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Symbol" charset="2"/>
              <a:buChar char=""/>
              <a:tabLst>
                <a:tab algn="l" pos="457200"/>
              </a:tabLst>
            </a:pPr>
            <a:r>
              <a:rPr b="0" lang="ca-ES" sz="1800" spc="-1" strike="noStrike">
                <a:solidFill>
                  <a:schemeClr val="dk1"/>
                </a:solidFill>
                <a:latin typeface="Arial"/>
                <a:ea typeface="Calibri"/>
              </a:rPr>
              <a:t>Dossier per cada grup (classroom)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Symbol" charset="2"/>
              <a:buChar char=""/>
              <a:tabLst>
                <a:tab algn="l" pos="457200"/>
              </a:tabLst>
            </a:pPr>
            <a:r>
              <a:rPr b="0" lang="ca-ES" sz="1800" spc="-1" strike="noStrike">
                <a:solidFill>
                  <a:schemeClr val="dk1"/>
                </a:solidFill>
                <a:latin typeface="Arial"/>
                <a:ea typeface="Calibri"/>
              </a:rPr>
              <a:t>Avaluació compartida per matèria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Symbol" charset="2"/>
              <a:buChar char=""/>
              <a:tabLst>
                <a:tab algn="l" pos="457200"/>
              </a:tabLst>
            </a:pPr>
            <a:r>
              <a:rPr b="0" lang="ca-ES" sz="1800" spc="-1" strike="noStrike">
                <a:solidFill>
                  <a:schemeClr val="dk1"/>
                </a:solidFill>
                <a:latin typeface="Arial"/>
                <a:ea typeface="Calibri"/>
              </a:rPr>
              <a:t>Competències bàsiques i rúbriques</a:t>
            </a:r>
            <a:endParaRPr b="0" lang="ca-ES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a-E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2767680"/>
            <a:ext cx="2265480" cy="1531440"/>
          </a:xfrm>
          <a:custGeom>
            <a:avLst/>
            <a:gdLst>
              <a:gd name="textAreaLeft" fmla="*/ 360 w 2265480"/>
              <a:gd name="textAreaRight" fmla="*/ 2266560 w 2265480"/>
              <a:gd name="textAreaTop" fmla="*/ 0 h 1531440"/>
              <a:gd name="textAreaBottom" fmla="*/ 1532160 h 1531440"/>
            </a:gdLst>
            <a:ahLst/>
            <a:rect l="textAreaLeft" t="textAreaTop" r="textAreaRight" b="textAreaBottom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838080"/>
            <a:ext cx="3142440" cy="53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ca-ES" sz="4400" spc="-1" strike="noStrike">
                <a:solidFill>
                  <a:schemeClr val="dk1"/>
                </a:solidFill>
                <a:latin typeface="Arial"/>
                <a:ea typeface="Calibri"/>
              </a:rPr>
              <a:t>Dia de la Fira</a:t>
            </a:r>
            <a:br>
              <a:rPr sz="4400"/>
            </a:b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976920" y="838080"/>
            <a:ext cx="4950360" cy="53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Mostra ddel treball detota la semana de cada element.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Oberta a tots els alumnes que visitaran la fira.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0"/>
            <a:ext cx="4133160" cy="6857280"/>
          </a:xfrm>
          <a:custGeom>
            <a:avLst/>
            <a:gdLst>
              <a:gd name="textAreaLeft" fmla="*/ 360 w 4133160"/>
              <a:gd name="textAreaRight" fmla="*/ 4134240 w 4133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713160"/>
            <a:ext cx="382464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ca-ES" sz="4400" spc="-1" strike="noStrike">
                <a:solidFill>
                  <a:schemeClr val="dk1"/>
                </a:solidFill>
                <a:latin typeface="Arial"/>
                <a:ea typeface="Calibri"/>
              </a:rPr>
              <a:t>Impacte i valor educatiu</a:t>
            </a:r>
            <a:br>
              <a:rPr sz="4400"/>
            </a:b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0" y="713160"/>
            <a:ext cx="394272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Symbol" charset="2"/>
              <a:buChar char=""/>
              <a:tabLst>
                <a:tab algn="l" pos="457200"/>
              </a:tabLst>
            </a:pPr>
            <a:r>
              <a:rPr b="0" lang="ca-ES" sz="2400" spc="-1" strike="noStrike">
                <a:solidFill>
                  <a:schemeClr val="dk1"/>
                </a:solidFill>
                <a:latin typeface="Arial"/>
                <a:ea typeface="Calibri"/>
              </a:rPr>
              <a:t>Motivació de l’alumnat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Symbol" charset="2"/>
              <a:buChar char=""/>
              <a:tabLst>
                <a:tab algn="l" pos="457200"/>
              </a:tabLst>
            </a:pPr>
            <a:r>
              <a:rPr b="0" lang="ca-ES" sz="2400" spc="-1" strike="noStrike">
                <a:solidFill>
                  <a:schemeClr val="dk1"/>
                </a:solidFill>
                <a:latin typeface="Arial"/>
                <a:ea typeface="Calibri"/>
              </a:rPr>
              <a:t>Connexió amb el territori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Symbol" charset="2"/>
              <a:buChar char=""/>
              <a:tabLst>
                <a:tab algn="l" pos="457200"/>
              </a:tabLst>
            </a:pPr>
            <a:r>
              <a:rPr b="0" lang="ca-ES" sz="2400" spc="-1" strike="noStrike">
                <a:solidFill>
                  <a:schemeClr val="dk1"/>
                </a:solidFill>
                <a:latin typeface="Arial"/>
                <a:ea typeface="Calibri"/>
              </a:rPr>
              <a:t>Participació i autonomia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a-E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7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0560" y="0"/>
            <a:ext cx="5652720" cy="6857280"/>
          </a:xfrm>
          <a:custGeom>
            <a:avLst/>
            <a:gdLst>
              <a:gd name="textAreaLeft" fmla="*/ 0 w 5652720"/>
              <a:gd name="textAreaRight" fmla="*/ 5653440 w 565272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8960" y="1065600"/>
            <a:ext cx="2810880" cy="472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ca-ES" sz="2800" spc="-1" strike="noStrike">
                <a:solidFill>
                  <a:schemeClr val="dk1"/>
                </a:solidFill>
                <a:latin typeface="Arial"/>
                <a:ea typeface="Calibri"/>
              </a:rPr>
              <a:t>Dificultats i Aprenentatges</a:t>
            </a:r>
            <a:br>
              <a:rPr sz="2800"/>
            </a:b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800600" y="713160"/>
            <a:ext cx="371412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ca-ES" sz="2000" spc="-1" strike="noStrike">
                <a:solidFill>
                  <a:schemeClr val="dk1"/>
                </a:solidFill>
                <a:latin typeface="Arial"/>
                <a:ea typeface="Calibri"/>
              </a:rPr>
              <a:t>Coordinació horària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ca-ES" sz="2000" spc="-1" strike="noStrike">
                <a:solidFill>
                  <a:schemeClr val="dk1"/>
                </a:solidFill>
                <a:latin typeface="Arial"/>
                <a:ea typeface="Calibri"/>
              </a:rPr>
              <a:t>Gestió de recursos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ca-ES" sz="2000" spc="-1" strike="noStrike">
                <a:solidFill>
                  <a:schemeClr val="dk1"/>
                </a:solidFill>
                <a:latin typeface="Arial"/>
                <a:ea typeface="Calibri"/>
              </a:rPr>
              <a:t>Implicació de l’equip docent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" name="Freeform: 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0"/>
            <a:ext cx="4471200" cy="6857280"/>
          </a:xfrm>
          <a:custGeom>
            <a:avLst/>
            <a:gdLst>
              <a:gd name="textAreaLeft" fmla="*/ -360 w 4471200"/>
              <a:gd name="textAreaRight" fmla="*/ 4471560 w 447120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643320"/>
            <a:ext cx="2915640" cy="17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400" spc="-1" strike="noStrike">
                <a:solidFill>
                  <a:schemeClr val="dk1"/>
                </a:solidFill>
                <a:latin typeface="Calibri Light"/>
              </a:rPr>
              <a:t>Introducció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28560" y="2623320"/>
            <a:ext cx="2915640" cy="355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700" spc="-1" strike="noStrike">
                <a:solidFill>
                  <a:schemeClr val="dk1"/>
                </a:solidFill>
                <a:latin typeface="Calibri"/>
              </a:rPr>
              <a:t>Els Quatre Elements: marc simbòlic i científic</a:t>
            </a:r>
            <a:endParaRPr b="0" lang="ca-ES" sz="17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700" spc="-1" strike="noStrike">
                <a:solidFill>
                  <a:schemeClr val="dk1"/>
                </a:solidFill>
                <a:latin typeface="Calibri"/>
              </a:rPr>
              <a:t>Inspiració cultural, filosòfica i interdisciplinària</a:t>
            </a:r>
            <a:endParaRPr b="0" lang="ca-ES" sz="17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700" spc="-1" strike="noStrike">
                <a:solidFill>
                  <a:schemeClr val="dk1"/>
                </a:solidFill>
                <a:latin typeface="Calibri"/>
              </a:rPr>
              <a:t>Base per connectar matèries i estimular la creativitat</a:t>
            </a:r>
            <a:endParaRPr b="0" lang="ca-ES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Imatge 4" descr="Imatge que conté text, captura de pantalla, Font, logotip&#10;&#10;Pot ser que el contingut generat amb IA no sigui correcte."/>
          <p:cNvPicPr/>
          <p:nvPr/>
        </p:nvPicPr>
        <p:blipFill>
          <a:blip r:embed="rId1"/>
          <a:stretch/>
        </p:blipFill>
        <p:spPr>
          <a:xfrm>
            <a:off x="5100840" y="1662840"/>
            <a:ext cx="3560040" cy="356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1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0"/>
            <a:ext cx="4133160" cy="6857280"/>
          </a:xfrm>
          <a:custGeom>
            <a:avLst/>
            <a:gdLst>
              <a:gd name="textAreaLeft" fmla="*/ 360 w 4133160"/>
              <a:gd name="textAreaRight" fmla="*/ 4134240 w 4133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713160"/>
            <a:ext cx="302832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Objectius del Projecte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060800" y="713160"/>
            <a:ext cx="445392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Fomentar el pensament crític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Afavorir l'aprenentatge vivencial i experimental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Relacionar ciència, art i sostenibilitat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" name="Freeform: 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0"/>
            <a:ext cx="4471200" cy="6857280"/>
          </a:xfrm>
          <a:custGeom>
            <a:avLst/>
            <a:gdLst>
              <a:gd name="textAreaLeft" fmla="*/ -360 w 4471200"/>
              <a:gd name="textAreaRight" fmla="*/ 4471560 w 447120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28560" y="643320"/>
            <a:ext cx="2915640" cy="17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100" spc="-1" strike="noStrike">
                <a:solidFill>
                  <a:schemeClr val="dk1"/>
                </a:solidFill>
                <a:latin typeface="Calibri Light"/>
              </a:rPr>
              <a:t>Metodologia</a:t>
            </a:r>
            <a:endParaRPr b="0" lang="ca-ES" sz="4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28560" y="2623320"/>
            <a:ext cx="3352680" cy="355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Treball cooperatiu i per reptes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Aprenentatge basat en projectes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Activitats pràctiques i contextualitzades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Imatge 4" descr="Imatge que conté dibuix, esbós, diagrama, text&#10;&#10;Pot ser que el contingut generat amb IA no sigui correcte."/>
          <p:cNvPicPr/>
          <p:nvPr/>
        </p:nvPicPr>
        <p:blipFill>
          <a:blip r:embed="rId1"/>
          <a:stretch/>
        </p:blipFill>
        <p:spPr>
          <a:xfrm>
            <a:off x="5100840" y="853560"/>
            <a:ext cx="3560040" cy="517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219320"/>
            <a:ext cx="3382560" cy="3803760"/>
          </a:xfrm>
          <a:custGeom>
            <a:avLst/>
            <a:gdLst>
              <a:gd name="textAreaLeft" fmla="*/ 0 w 3382560"/>
              <a:gd name="textAreaRight" fmla="*/ 3383280 w 3382560"/>
              <a:gd name="textAreaTop" fmla="*/ 0 h 3803760"/>
              <a:gd name="textAreaBottom" fmla="*/ 3804480 h 3803760"/>
            </a:gdLst>
            <a:ahLst/>
            <a:rect l="textAreaLeft" t="textAreaTop" r="textAreaRight" b="textAreaBottom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54280" y="2090160"/>
            <a:ext cx="2536560" cy="24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1r ESO - Terra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963600" y="964800"/>
            <a:ext cx="5071320" cy="492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chemeClr val="dk1"/>
                </a:solidFill>
                <a:latin typeface="Calibri"/>
              </a:rPr>
              <a:t>Geometria dels minerals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chemeClr val="dk1"/>
                </a:solidFill>
                <a:latin typeface="Calibri"/>
              </a:rPr>
              <a:t>Estudi de l’horta romana i eines agrícoles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chemeClr val="dk1"/>
                </a:solidFill>
                <a:latin typeface="Calibri"/>
              </a:rPr>
              <a:t>Mural i vocabulari en anglès i francès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4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219320"/>
            <a:ext cx="3382560" cy="3803760"/>
          </a:xfrm>
          <a:custGeom>
            <a:avLst/>
            <a:gdLst>
              <a:gd name="textAreaLeft" fmla="*/ 0 w 3382560"/>
              <a:gd name="textAreaRight" fmla="*/ 3383280 w 3382560"/>
              <a:gd name="textAreaTop" fmla="*/ 0 h 3803760"/>
              <a:gd name="textAreaBottom" fmla="*/ 3804480 h 3803760"/>
            </a:gdLst>
            <a:ahLst/>
            <a:rect l="textAreaLeft" t="textAreaTop" r="textAreaRight" b="textAreaBottom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54280" y="2090160"/>
            <a:ext cx="2536560" cy="24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2n ESO - Aigua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963600" y="964800"/>
            <a:ext cx="4884480" cy="492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Campanya d’estalvi d’aigua i filtres casolans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Decàleg en anglès i francès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Infografia sobre el canal de Pinyana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ca-E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8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2767680"/>
            <a:ext cx="2265480" cy="1531440"/>
          </a:xfrm>
          <a:custGeom>
            <a:avLst/>
            <a:gdLst>
              <a:gd name="textAreaLeft" fmla="*/ 360 w 2265480"/>
              <a:gd name="textAreaRight" fmla="*/ 2266560 w 2265480"/>
              <a:gd name="textAreaTop" fmla="*/ 0 h 1531440"/>
              <a:gd name="textAreaBottom" fmla="*/ 1532160 h 1531440"/>
            </a:gdLst>
            <a:ahLst/>
            <a:rect l="textAreaLeft" t="textAreaTop" r="textAreaRight" b="textAreaBottom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ca-E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28560" y="838080"/>
            <a:ext cx="3142440" cy="53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400" spc="-1" strike="noStrike">
                <a:solidFill>
                  <a:schemeClr val="dk1"/>
                </a:solidFill>
                <a:latin typeface="Calibri Light"/>
              </a:rPr>
              <a:t>3r ESO - Foc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3976920" y="838080"/>
            <a:ext cx="4851720" cy="53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Construcció de forns solars i maquetes de volcans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Estudi de l’energia i càlcul del rendiment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Campanya publicitària en tres idiomes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0"/>
            <a:ext cx="4133160" cy="6857280"/>
          </a:xfrm>
          <a:custGeom>
            <a:avLst/>
            <a:gdLst>
              <a:gd name="textAreaLeft" fmla="*/ 360 w 4133160"/>
              <a:gd name="textAreaRight" fmla="*/ 4134240 w 413316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28560" y="713160"/>
            <a:ext cx="302832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4t ESO - Aire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0" y="713160"/>
            <a:ext cx="4133160" cy="54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chemeClr val="dk1"/>
                </a:solidFill>
                <a:latin typeface="Calibri"/>
              </a:rPr>
              <a:t>Construcció de planadors i manual de vol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chemeClr val="dk1"/>
                </a:solidFill>
                <a:latin typeface="Calibri"/>
              </a:rPr>
              <a:t>Estudi de l’aerodinàmica i història de l’aviació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pc="-1" strike="noStrike">
                <a:solidFill>
                  <a:schemeClr val="dk1"/>
                </a:solidFill>
                <a:latin typeface="Calibri"/>
              </a:rPr>
              <a:t>Infografia sobre el bombardeig del Liceu Escolar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6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2767680"/>
            <a:ext cx="2265480" cy="1531440"/>
          </a:xfrm>
          <a:custGeom>
            <a:avLst/>
            <a:gdLst>
              <a:gd name="textAreaLeft" fmla="*/ 360 w 2265480"/>
              <a:gd name="textAreaRight" fmla="*/ 2266560 w 2265480"/>
              <a:gd name="textAreaTop" fmla="*/ 0 h 1531440"/>
              <a:gd name="textAreaBottom" fmla="*/ 1532160 h 1531440"/>
            </a:gdLst>
            <a:ahLst/>
            <a:rect l="textAreaLeft" t="textAreaTop" r="textAreaRight" b="textAreaBottom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838080"/>
            <a:ext cx="3142440" cy="53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Integració Curricular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976920" y="838080"/>
            <a:ext cx="4832280" cy="53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Totes les àrees implicades: ciències, llengües, socials, artístiques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Connexions transversals i projectes comuns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chemeClr val="dk1"/>
                </a:solidFill>
                <a:latin typeface="Calibri"/>
              </a:rPr>
              <a:t>Avaluació compartida mitjançant dossiers digitals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2013: Tema 2022">
  <a:themeElements>
    <a:clrScheme name="Office 2013: Tema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: Tema 2022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</TotalTime>
  <Application>LibreOffice/24.2.5.2$Windows_X86_64 LibreOffice_project/bffef4ea93e59bebbeaf7f431bb02b1a39ee8a59</Application>
  <AppVersion>15.0000</AppVersion>
  <Words>282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ca-ES</dc:language>
  <cp:lastModifiedBy/>
  <dcterms:modified xsi:type="dcterms:W3CDTF">2025-05-15T12:55:12Z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 en pantalla (4:3)</vt:lpwstr>
  </property>
  <property fmtid="{D5CDD505-2E9C-101B-9397-08002B2CF9AE}" pid="3" name="Slides">
    <vt:i4>14</vt:i4>
  </property>
</Properties>
</file>