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Open Sans Light Bold" panose="020B0604020202020204" charset="0"/>
      <p:regular r:id="rId16"/>
    </p:embeddedFont>
    <p:embeddedFont>
      <p:font typeface="DM Sans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M Sans Italics" panose="020B0604020202020204" charset="0"/>
      <p:regular r:id="rId22"/>
    </p:embeddedFont>
    <p:embeddedFont>
      <p:font typeface="Livvic Bold" panose="020B0604020202020204" charset="0"/>
      <p:regular r:id="rId23"/>
    </p:embeddedFont>
    <p:embeddedFont>
      <p:font typeface="DM Sans" panose="020B0604020202020204" charset="0"/>
      <p:regular r:id="rId24"/>
    </p:embeddedFont>
    <p:embeddedFont>
      <p:font typeface="Arimo Bold" panose="020B0704020202020204" pitchFamily="3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946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42900"/>
            <a:ext cx="18516600" cy="1062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800" y="2141733"/>
            <a:ext cx="16230600" cy="6883295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marL="858178" lvl="1" indent="-514350">
              <a:lnSpc>
                <a:spcPts val="4459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a-ES" sz="2800" dirty="0">
                <a:solidFill>
                  <a:srgbClr val="000000"/>
                </a:solidFill>
                <a:latin typeface="DM Sans"/>
              </a:rPr>
              <a:t>Gestió dels equips de treball: creació d’equips, organització de tasques i assignació de rols, gestió de conflictes….</a:t>
            </a:r>
          </a:p>
          <a:p>
            <a:pPr marL="514350" indent="-514350">
              <a:lnSpc>
                <a:spcPts val="4459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ca-ES" sz="2800" dirty="0">
              <a:solidFill>
                <a:srgbClr val="000000"/>
              </a:solidFill>
              <a:latin typeface="DM Sans"/>
            </a:endParaRPr>
          </a:p>
          <a:p>
            <a:pPr marL="858178" lvl="1" indent="-514350">
              <a:lnSpc>
                <a:spcPts val="4459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a-ES" sz="2800" dirty="0">
                <a:solidFill>
                  <a:srgbClr val="000000"/>
                </a:solidFill>
                <a:latin typeface="DM Sans"/>
              </a:rPr>
              <a:t>Disseny i implementació del projecte: creació de la idea, personal necessari (perfil professional, condicions laborals segons conveni…), avaluació de riscos laborals, viabilitat, estudi de mercat, RSC, ODS...</a:t>
            </a:r>
          </a:p>
          <a:p>
            <a:pPr marL="514350" indent="-514350">
              <a:lnSpc>
                <a:spcPts val="4459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ca-ES" sz="2800" dirty="0">
              <a:solidFill>
                <a:srgbClr val="000000"/>
              </a:solidFill>
              <a:latin typeface="DM Sans"/>
            </a:endParaRPr>
          </a:p>
          <a:p>
            <a:pPr marL="858178" lvl="1" indent="-514350">
              <a:lnSpc>
                <a:spcPts val="4459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a-ES" sz="2800" dirty="0">
                <a:solidFill>
                  <a:srgbClr val="000000"/>
                </a:solidFill>
                <a:latin typeface="DM Sans"/>
              </a:rPr>
              <a:t>Orientació acadèmica i professional: IPOP, capacitats clau ...</a:t>
            </a:r>
          </a:p>
          <a:p>
            <a:pPr marL="514350" indent="-514350">
              <a:lnSpc>
                <a:spcPts val="4459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ca-ES" sz="2800" dirty="0">
              <a:solidFill>
                <a:srgbClr val="000000"/>
              </a:solidFill>
              <a:latin typeface="DM Sans"/>
            </a:endParaRPr>
          </a:p>
          <a:p>
            <a:pPr marL="858178" lvl="1" indent="-514350">
              <a:lnSpc>
                <a:spcPts val="4459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a-ES" sz="2800" dirty="0">
                <a:solidFill>
                  <a:srgbClr val="000000"/>
                </a:solidFill>
                <a:latin typeface="DM Sans"/>
              </a:rPr>
              <a:t>Presentació del projecte: habilitats comunicatives, organització del guió de l’exposició…</a:t>
            </a:r>
          </a:p>
          <a:p>
            <a:pPr marL="514350" indent="-514350">
              <a:lnSpc>
                <a:spcPts val="4459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ca-ES" sz="2800" dirty="0">
              <a:solidFill>
                <a:srgbClr val="000000"/>
              </a:solidFill>
              <a:latin typeface="DM Sans"/>
            </a:endParaRPr>
          </a:p>
          <a:p>
            <a:pPr marL="858178" lvl="1" indent="-514350">
              <a:lnSpc>
                <a:spcPts val="4459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ca-ES" sz="2800" dirty="0">
                <a:solidFill>
                  <a:srgbClr val="000000"/>
                </a:solidFill>
                <a:latin typeface="DM Sans"/>
              </a:rPr>
              <a:t>Altres…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025028"/>
            <a:ext cx="4027938" cy="9493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" y="9105900"/>
            <a:ext cx="4027938" cy="105897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80153" y="700606"/>
            <a:ext cx="13052308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77"/>
              </a:lnSpc>
            </a:pPr>
            <a:r>
              <a:rPr lang="ca-ES" sz="4000" dirty="0">
                <a:solidFill>
                  <a:srgbClr val="001C84"/>
                </a:solidFill>
                <a:latin typeface="Open Sans Light Bold"/>
              </a:rPr>
              <a:t>Idees per dissenyar activitats </a:t>
            </a:r>
            <a:r>
              <a:rPr lang="ca-ES" sz="4000" dirty="0" err="1">
                <a:solidFill>
                  <a:srgbClr val="001C84"/>
                </a:solidFill>
                <a:latin typeface="Open Sans Light Bold"/>
              </a:rPr>
              <a:t>desde</a:t>
            </a:r>
            <a:r>
              <a:rPr lang="ca-ES" sz="4000" dirty="0">
                <a:solidFill>
                  <a:srgbClr val="001C84"/>
                </a:solidFill>
                <a:latin typeface="Open Sans Light Bold"/>
              </a:rPr>
              <a:t> l’àrea de FOL: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119">
            <a:off x="15213656" y="191366"/>
            <a:ext cx="1855234" cy="16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41">
            <a:off x="1227340" y="2169474"/>
            <a:ext cx="571818" cy="6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41">
            <a:off x="1273943" y="3784301"/>
            <a:ext cx="571818" cy="6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41">
            <a:off x="1279314" y="6146501"/>
            <a:ext cx="571818" cy="6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41">
            <a:off x="1279314" y="7213302"/>
            <a:ext cx="571818" cy="6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41">
            <a:off x="1295438" y="8395176"/>
            <a:ext cx="571818" cy="6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3460" y="1866900"/>
            <a:ext cx="16230600" cy="69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1028" lvl="1" indent="-457200">
              <a:lnSpc>
                <a:spcPts val="4459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3185" dirty="0">
                <a:solidFill>
                  <a:srgbClr val="000000"/>
                </a:solidFill>
                <a:latin typeface="DM Sans"/>
              </a:rPr>
              <a:t>Existeix un ventall molt ample de possibilitats per incloure l’àrea de FOL. Aquí solament s’han esmentat unes quantes.</a:t>
            </a:r>
          </a:p>
          <a:p>
            <a:pPr marL="457200" indent="-457200">
              <a:lnSpc>
                <a:spcPts val="4459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ca-ES" sz="3185" dirty="0">
              <a:solidFill>
                <a:srgbClr val="000000"/>
              </a:solidFill>
              <a:latin typeface="DM Sans"/>
            </a:endParaRPr>
          </a:p>
          <a:p>
            <a:pPr marL="801028" lvl="1" indent="-457200">
              <a:lnSpc>
                <a:spcPts val="4459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3185" dirty="0">
                <a:solidFill>
                  <a:srgbClr val="000000"/>
                </a:solidFill>
                <a:latin typeface="DM Sans"/>
              </a:rPr>
              <a:t>L’equip de professorat que imparteix aquest mòdul serà l’encarregat de dissenyar el contingut del mateix, tenint en compte qüestions com les característiques del seu alumnat i centre, el perfil professional, les necessitats de les empreses del sector, etc. </a:t>
            </a:r>
          </a:p>
          <a:p>
            <a:pPr marL="457200" indent="-457200">
              <a:lnSpc>
                <a:spcPts val="4459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ca-ES" sz="3185" dirty="0">
              <a:solidFill>
                <a:srgbClr val="000000"/>
              </a:solidFill>
              <a:latin typeface="DM Sans"/>
            </a:endParaRPr>
          </a:p>
          <a:p>
            <a:pPr marL="801028" lvl="1" indent="-457200">
              <a:lnSpc>
                <a:spcPts val="4459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a-ES" sz="3185" dirty="0">
                <a:solidFill>
                  <a:srgbClr val="000000"/>
                </a:solidFill>
                <a:latin typeface="DM Sans"/>
              </a:rPr>
              <a:t>El professorat de FOL forma part d’aquest equip i la seva visió i coneixements són importants per crear i gestionar projectes innovadors, eficaços i significatius per l’aprenentatge de l’alumnat de cicles formatius.</a:t>
            </a:r>
          </a:p>
          <a:p>
            <a:pPr>
              <a:lnSpc>
                <a:spcPts val="4459"/>
              </a:lnSpc>
            </a:pPr>
            <a:endParaRPr lang="ca-ES" sz="3185" dirty="0">
              <a:solidFill>
                <a:srgbClr val="000000"/>
              </a:solidFill>
              <a:latin typeface="DM Sa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025028"/>
            <a:ext cx="4027938" cy="94934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15900" y="675278"/>
            <a:ext cx="5277960" cy="670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77"/>
              </a:lnSpc>
            </a:pPr>
            <a:r>
              <a:rPr lang="ca-ES" sz="4000" dirty="0">
                <a:solidFill>
                  <a:srgbClr val="001C84"/>
                </a:solidFill>
                <a:latin typeface="Open Sans Light Bold"/>
              </a:rPr>
              <a:t>Per acabar: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025028"/>
            <a:ext cx="4027938" cy="9493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010688"/>
            <a:ext cx="13708551" cy="5711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19"/>
              </a:lnSpc>
              <a:spcBef>
                <a:spcPct val="0"/>
              </a:spcBef>
            </a:pPr>
            <a:r>
              <a:rPr lang="ca-ES" sz="3585" b="1" dirty="0">
                <a:solidFill>
                  <a:srgbClr val="000000"/>
                </a:solidFill>
                <a:latin typeface="DM Sans"/>
              </a:rPr>
              <a:t>Anabel Valero </a:t>
            </a:r>
          </a:p>
          <a:p>
            <a:pPr>
              <a:lnSpc>
                <a:spcPts val="5019"/>
              </a:lnSpc>
              <a:spcBef>
                <a:spcPct val="0"/>
              </a:spcBef>
            </a:pPr>
            <a:r>
              <a:rPr lang="ca-ES" sz="3585" dirty="0">
                <a:solidFill>
                  <a:srgbClr val="000000"/>
                </a:solidFill>
                <a:latin typeface="DM Sans"/>
              </a:rPr>
              <a:t>Assessora tècnica docent</a:t>
            </a:r>
          </a:p>
          <a:p>
            <a:pPr>
              <a:lnSpc>
                <a:spcPts val="5019"/>
              </a:lnSpc>
              <a:spcBef>
                <a:spcPct val="0"/>
              </a:spcBef>
            </a:pPr>
            <a:r>
              <a:rPr lang="ca-ES" sz="3585" dirty="0">
                <a:solidFill>
                  <a:srgbClr val="000000"/>
                </a:solidFill>
                <a:latin typeface="DM Sans"/>
              </a:rPr>
              <a:t>Servei d'Ordenació de la Formació Professional Inicial</a:t>
            </a:r>
          </a:p>
          <a:p>
            <a:pPr>
              <a:lnSpc>
                <a:spcPts val="5019"/>
              </a:lnSpc>
              <a:spcBef>
                <a:spcPct val="0"/>
              </a:spcBef>
            </a:pPr>
            <a:r>
              <a:rPr lang="ca-ES" sz="3585" dirty="0">
                <a:solidFill>
                  <a:srgbClr val="000000"/>
                </a:solidFill>
                <a:latin typeface="DM Sans"/>
              </a:rPr>
              <a:t>Direcció General de Formació Professional</a:t>
            </a:r>
          </a:p>
          <a:p>
            <a:pPr>
              <a:lnSpc>
                <a:spcPts val="5019"/>
              </a:lnSpc>
              <a:spcBef>
                <a:spcPct val="0"/>
              </a:spcBef>
            </a:pPr>
            <a:r>
              <a:rPr lang="ca-ES" sz="3585" dirty="0">
                <a:solidFill>
                  <a:srgbClr val="000000"/>
                </a:solidFill>
                <a:latin typeface="DM Sans"/>
              </a:rPr>
              <a:t>Departament d'Educació</a:t>
            </a:r>
          </a:p>
          <a:p>
            <a:pPr>
              <a:lnSpc>
                <a:spcPts val="5019"/>
              </a:lnSpc>
              <a:spcBef>
                <a:spcPct val="0"/>
              </a:spcBef>
            </a:pPr>
            <a:endParaRPr lang="ca-ES" sz="3585" dirty="0">
              <a:solidFill>
                <a:srgbClr val="000000"/>
              </a:solidFill>
              <a:latin typeface="DM Sans"/>
            </a:endParaRPr>
          </a:p>
          <a:p>
            <a:pPr>
              <a:lnSpc>
                <a:spcPts val="5019"/>
              </a:lnSpc>
              <a:spcBef>
                <a:spcPct val="0"/>
              </a:spcBef>
            </a:pPr>
            <a:endParaRPr lang="ca-ES" sz="3585" dirty="0">
              <a:solidFill>
                <a:srgbClr val="000000"/>
              </a:solidFill>
              <a:latin typeface="DM Sans"/>
            </a:endParaRPr>
          </a:p>
          <a:p>
            <a:pPr>
              <a:lnSpc>
                <a:spcPts val="5019"/>
              </a:lnSpc>
              <a:spcBef>
                <a:spcPct val="0"/>
              </a:spcBef>
            </a:pPr>
            <a:r>
              <a:rPr lang="ca-ES" sz="3585" dirty="0">
                <a:solidFill>
                  <a:srgbClr val="000000"/>
                </a:solidFill>
                <a:latin typeface="DM Sans"/>
              </a:rPr>
              <a:t>Correu electrònic: </a:t>
            </a:r>
            <a:r>
              <a:rPr lang="ca-ES" sz="3585" dirty="0">
                <a:solidFill>
                  <a:srgbClr val="004AAD"/>
                </a:solidFill>
                <a:latin typeface="DM Sans Bold"/>
              </a:rPr>
              <a:t>avaler8@xtec.cat</a:t>
            </a:r>
          </a:p>
          <a:p>
            <a:pPr>
              <a:lnSpc>
                <a:spcPts val="5019"/>
              </a:lnSpc>
              <a:spcBef>
                <a:spcPct val="0"/>
              </a:spcBef>
            </a:pPr>
            <a:endParaRPr lang="ca-ES" sz="3585" dirty="0">
              <a:solidFill>
                <a:srgbClr val="004AAD"/>
              </a:solidFill>
              <a:latin typeface="DM Sans Bold"/>
            </a:endParaRPr>
          </a:p>
        </p:txBody>
      </p:sp>
      <p:pic>
        <p:nvPicPr>
          <p:cNvPr id="4" name="Picture 2" descr="C:\Users\Anabel\Downloads\Diseño sin título.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4305299"/>
            <a:ext cx="3505200" cy="34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028700" y="692986"/>
            <a:ext cx="13052308" cy="67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77"/>
              </a:lnSpc>
            </a:pPr>
            <a:r>
              <a:rPr lang="ca-ES" sz="4000" dirty="0" smtClean="0">
                <a:solidFill>
                  <a:srgbClr val="001C84"/>
                </a:solidFill>
                <a:latin typeface="Open Sans Light Bold"/>
              </a:rPr>
              <a:t>Dades de contacte:</a:t>
            </a:r>
            <a:endParaRPr lang="ca-ES" sz="4000" dirty="0">
              <a:solidFill>
                <a:srgbClr val="001C84"/>
              </a:solidFill>
              <a:latin typeface="Open Sans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67;p15" descr="Customer review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8000" y="3695700"/>
            <a:ext cx="4648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905000" y="8001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hlink"/>
              </a:buClr>
              <a:buSzPts val="2000"/>
            </a:pPr>
            <a:r>
              <a:rPr lang="ca-ES" sz="4000" dirty="0">
                <a:solidFill>
                  <a:schemeClr val="tx2"/>
                </a:solidFill>
                <a:latin typeface="DM Sans Bold" panose="020B0604020202020204" charset="0"/>
              </a:rPr>
              <a:t>Torn obert de paraula.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025028"/>
            <a:ext cx="4027938" cy="94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24290" y="1910335"/>
            <a:ext cx="870100" cy="870100"/>
            <a:chOff x="0" y="0"/>
            <a:chExt cx="1160134" cy="1160134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160134" cy="1160134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92829" y="41965"/>
              <a:ext cx="732768" cy="1005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  <a:spcBef>
                  <a:spcPct val="0"/>
                </a:spcBef>
              </a:pPr>
              <a:r>
                <a:rPr lang="en-US" sz="4571" dirty="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24290" y="4829175"/>
            <a:ext cx="870100" cy="870100"/>
            <a:chOff x="0" y="0"/>
            <a:chExt cx="1160134" cy="116013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160134" cy="116013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92829" y="41965"/>
              <a:ext cx="732768" cy="1005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  <a:spcBef>
                  <a:spcPct val="0"/>
                </a:spcBef>
              </a:pPr>
              <a:r>
                <a:rPr lang="en-US" sz="4571" dirty="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996741"/>
            <a:ext cx="4027938" cy="94934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201400" y="1808292"/>
            <a:ext cx="5690509" cy="2565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1"/>
              </a:lnSpc>
            </a:pPr>
            <a:r>
              <a:rPr lang="ca-ES" sz="4400" spc="18" dirty="0">
                <a:solidFill>
                  <a:srgbClr val="000000"/>
                </a:solidFill>
                <a:latin typeface="DM Sans" panose="020B0604020202020204" charset="0"/>
              </a:rPr>
              <a:t>Nou currículum dels cicles formatius, canvis en l’àrea de FOL.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01400" y="4762500"/>
            <a:ext cx="588760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81"/>
              </a:lnSpc>
            </a:pPr>
            <a:r>
              <a:rPr lang="ca-ES" sz="4400" spc="18" dirty="0">
                <a:solidFill>
                  <a:srgbClr val="000000"/>
                </a:solidFill>
                <a:latin typeface="DM Sans" panose="020B0604020202020204" charset="0"/>
              </a:rPr>
              <a:t>Participació del professorat de FOL en el mòdul de síntesi (CFGM) i projecte  (CFGS).</a:t>
            </a:r>
          </a:p>
          <a:p>
            <a:pPr algn="just">
              <a:lnSpc>
                <a:spcPts val="5181"/>
              </a:lnSpc>
              <a:spcBef>
                <a:spcPct val="0"/>
              </a:spcBef>
            </a:pPr>
            <a:endParaRPr lang="en-US" sz="3700" spc="18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17" name="Freeform 8"/>
          <p:cNvSpPr/>
          <p:nvPr/>
        </p:nvSpPr>
        <p:spPr>
          <a:xfrm>
            <a:off x="1617880" y="2916524"/>
            <a:ext cx="5470732" cy="3250644"/>
          </a:xfrm>
          <a:custGeom>
            <a:avLst/>
            <a:gdLst/>
            <a:ahLst/>
            <a:cxnLst/>
            <a:rect l="l" t="t" r="r" b="b"/>
            <a:pathLst>
              <a:path w="7620000" h="4045088">
                <a:moveTo>
                  <a:pt x="7620000" y="3186568"/>
                </a:moveTo>
                <a:lnTo>
                  <a:pt x="7620000" y="222250"/>
                </a:lnTo>
                <a:cubicBezTo>
                  <a:pt x="7620000" y="100330"/>
                  <a:pt x="7519670" y="0"/>
                  <a:pt x="7397750" y="0"/>
                </a:cubicBezTo>
                <a:lnTo>
                  <a:pt x="222250" y="0"/>
                </a:lnTo>
                <a:cubicBezTo>
                  <a:pt x="100330" y="0"/>
                  <a:pt x="0" y="100330"/>
                  <a:pt x="0" y="222250"/>
                </a:cubicBezTo>
                <a:lnTo>
                  <a:pt x="0" y="3185298"/>
                </a:lnTo>
                <a:cubicBezTo>
                  <a:pt x="0" y="3308488"/>
                  <a:pt x="100330" y="3407549"/>
                  <a:pt x="222250" y="3407549"/>
                </a:cubicBezTo>
                <a:lnTo>
                  <a:pt x="3547110" y="3407549"/>
                </a:lnTo>
                <a:lnTo>
                  <a:pt x="3808730" y="4045088"/>
                </a:lnTo>
                <a:lnTo>
                  <a:pt x="4070350" y="3407549"/>
                </a:lnTo>
                <a:lnTo>
                  <a:pt x="7395210" y="3407549"/>
                </a:lnTo>
                <a:cubicBezTo>
                  <a:pt x="7519670" y="3408818"/>
                  <a:pt x="7620000" y="3309758"/>
                  <a:pt x="7620000" y="3186568"/>
                </a:cubicBezTo>
                <a:lnTo>
                  <a:pt x="7620000" y="3186568"/>
                </a:lnTo>
                <a:close/>
              </a:path>
            </a:pathLst>
          </a:custGeom>
          <a:solidFill>
            <a:srgbClr val="001C84"/>
          </a:solidFill>
        </p:spPr>
        <p:txBody>
          <a:bodyPr/>
          <a:lstStyle/>
          <a:p>
            <a:pPr algn="ctr"/>
            <a:r>
              <a:rPr lang="es-ES" sz="6000" dirty="0" smtClean="0">
                <a:solidFill>
                  <a:schemeClr val="bg1"/>
                </a:solidFill>
                <a:latin typeface="DM Sans Bold" panose="020B0604020202020204" charset="0"/>
              </a:rPr>
              <a:t> </a:t>
            </a:r>
            <a:endParaRPr lang="es-ES" sz="6000" dirty="0">
              <a:solidFill>
                <a:schemeClr val="bg1"/>
              </a:solidFill>
              <a:latin typeface="DM Sans Bold" panose="020B060402020202020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00014" y="3467100"/>
            <a:ext cx="4453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  <a:latin typeface="DM Sans Bold" panose="020B0604020202020204" charset="0"/>
              </a:rPr>
              <a:t>TEMES A TRACTAR: </a:t>
            </a:r>
            <a:endParaRPr lang="es-ES" sz="4800" dirty="0">
              <a:solidFill>
                <a:schemeClr val="bg1"/>
              </a:solidFill>
              <a:latin typeface="DM Sans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8523" y="1257300"/>
            <a:ext cx="14690955" cy="188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ca-ES" sz="5400" spc="-54" dirty="0">
                <a:solidFill>
                  <a:srgbClr val="004AAD"/>
                </a:solidFill>
                <a:latin typeface="DM Sans Bold"/>
              </a:rPr>
              <a:t>Quins canvis s’han produït en l’Àrea de FOL?</a:t>
            </a:r>
          </a:p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endParaRPr lang="en-US" sz="5400" spc="-54" dirty="0">
              <a:solidFill>
                <a:srgbClr val="004AAD"/>
              </a:solidFill>
              <a:latin typeface="DM Sa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98524" y="3590077"/>
            <a:ext cx="6246646" cy="3023426"/>
            <a:chOff x="0" y="0"/>
            <a:chExt cx="7920195" cy="38334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920196" cy="3833438"/>
            </a:xfrm>
            <a:custGeom>
              <a:avLst/>
              <a:gdLst/>
              <a:ahLst/>
              <a:cxnLst/>
              <a:rect l="l" t="t" r="r" b="b"/>
              <a:pathLst>
                <a:path w="7920196" h="3833438">
                  <a:moveTo>
                    <a:pt x="7795735" y="3833437"/>
                  </a:moveTo>
                  <a:lnTo>
                    <a:pt x="124460" y="3833437"/>
                  </a:lnTo>
                  <a:cubicBezTo>
                    <a:pt x="55880" y="3833437"/>
                    <a:pt x="0" y="3777557"/>
                    <a:pt x="0" y="37089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95735" y="0"/>
                  </a:lnTo>
                  <a:cubicBezTo>
                    <a:pt x="7864315" y="0"/>
                    <a:pt x="7920196" y="55880"/>
                    <a:pt x="7920196" y="124460"/>
                  </a:cubicBezTo>
                  <a:lnTo>
                    <a:pt x="7920196" y="3708977"/>
                  </a:lnTo>
                  <a:cubicBezTo>
                    <a:pt x="7920196" y="3777558"/>
                    <a:pt x="7864315" y="3833438"/>
                    <a:pt x="7795735" y="3833438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721618" y="3590077"/>
            <a:ext cx="6767860" cy="3023426"/>
            <a:chOff x="0" y="0"/>
            <a:chExt cx="8581048" cy="38334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81048" cy="3833438"/>
            </a:xfrm>
            <a:custGeom>
              <a:avLst/>
              <a:gdLst/>
              <a:ahLst/>
              <a:cxnLst/>
              <a:rect l="l" t="t" r="r" b="b"/>
              <a:pathLst>
                <a:path w="8581048" h="3833438">
                  <a:moveTo>
                    <a:pt x="8456588" y="3833437"/>
                  </a:moveTo>
                  <a:lnTo>
                    <a:pt x="124460" y="3833437"/>
                  </a:lnTo>
                  <a:cubicBezTo>
                    <a:pt x="55880" y="3833437"/>
                    <a:pt x="0" y="3777557"/>
                    <a:pt x="0" y="37089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456588" y="0"/>
                  </a:lnTo>
                  <a:cubicBezTo>
                    <a:pt x="8525169" y="0"/>
                    <a:pt x="8581048" y="55880"/>
                    <a:pt x="8581048" y="124460"/>
                  </a:cubicBezTo>
                  <a:lnTo>
                    <a:pt x="8581048" y="3708977"/>
                  </a:lnTo>
                  <a:cubicBezTo>
                    <a:pt x="8581048" y="3777558"/>
                    <a:pt x="8525169" y="3833438"/>
                    <a:pt x="8456588" y="3833438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755900" y="4069865"/>
            <a:ext cx="4997192" cy="174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5"/>
              </a:lnSpc>
              <a:spcBef>
                <a:spcPct val="0"/>
              </a:spcBef>
            </a:pPr>
            <a:r>
              <a:rPr lang="ca-ES" sz="3297" spc="-32" dirty="0">
                <a:solidFill>
                  <a:srgbClr val="000000"/>
                </a:solidFill>
                <a:latin typeface="DM Sans"/>
              </a:rPr>
              <a:t>La </a:t>
            </a:r>
            <a:r>
              <a:rPr lang="ca-ES" sz="3297" spc="-32" dirty="0">
                <a:solidFill>
                  <a:srgbClr val="000000"/>
                </a:solidFill>
                <a:latin typeface="DM Sans Bold"/>
              </a:rPr>
              <a:t>UF1 del mòdul de FOL</a:t>
            </a:r>
            <a:r>
              <a:rPr lang="ca-ES" sz="3297" spc="-32" dirty="0">
                <a:solidFill>
                  <a:srgbClr val="000000"/>
                </a:solidFill>
                <a:latin typeface="DM Sans"/>
              </a:rPr>
              <a:t>, Incorporació al treball, passa a tenir </a:t>
            </a:r>
            <a:r>
              <a:rPr lang="ca-ES" sz="3297" spc="-32" dirty="0">
                <a:solidFill>
                  <a:srgbClr val="000000"/>
                </a:solidFill>
                <a:latin typeface="DM Sans Bold"/>
              </a:rPr>
              <a:t>33 hores</a:t>
            </a:r>
            <a:r>
              <a:rPr lang="ca-ES" sz="3297" spc="-32" dirty="0">
                <a:solidFill>
                  <a:srgbClr val="000000"/>
                </a:solidFill>
                <a:latin typeface="DM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98729" y="3761019"/>
            <a:ext cx="5428128" cy="3294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  <a:spcBef>
                <a:spcPct val="0"/>
              </a:spcBef>
            </a:pPr>
            <a:r>
              <a:rPr lang="ca-ES" sz="3100" spc="-31" dirty="0">
                <a:solidFill>
                  <a:srgbClr val="000000"/>
                </a:solidFill>
                <a:latin typeface="DM Sans"/>
              </a:rPr>
              <a:t>Assignació de </a:t>
            </a:r>
            <a:r>
              <a:rPr lang="ca-ES" sz="3100" spc="-31" dirty="0">
                <a:solidFill>
                  <a:srgbClr val="000000"/>
                </a:solidFill>
                <a:latin typeface="DM Sans Bold"/>
              </a:rPr>
              <a:t>33 hores</a:t>
            </a:r>
            <a:r>
              <a:rPr lang="ca-ES" sz="3100" spc="-31" dirty="0">
                <a:solidFill>
                  <a:srgbClr val="000000"/>
                </a:solidFill>
                <a:latin typeface="DM Sans"/>
              </a:rPr>
              <a:t> en el </a:t>
            </a:r>
            <a:r>
              <a:rPr lang="ca-ES" sz="3100" spc="-31" dirty="0">
                <a:solidFill>
                  <a:srgbClr val="000000"/>
                </a:solidFill>
                <a:latin typeface="DM Sans Bold"/>
              </a:rPr>
              <a:t>mòdul de síntesi/projecte</a:t>
            </a:r>
            <a:r>
              <a:rPr lang="ca-ES" sz="3100" spc="-31" dirty="0">
                <a:solidFill>
                  <a:srgbClr val="000000"/>
                </a:solidFill>
                <a:latin typeface="DM Sans"/>
              </a:rPr>
              <a:t>, al professorat de l’especialitat </a:t>
            </a:r>
            <a:r>
              <a:rPr lang="ca-ES" sz="3100" spc="-31" dirty="0">
                <a:solidFill>
                  <a:srgbClr val="000000"/>
                </a:solidFill>
                <a:latin typeface="DM Sans Bold"/>
              </a:rPr>
              <a:t>505</a:t>
            </a:r>
            <a:r>
              <a:rPr lang="ca-ES" sz="3100" spc="-31" dirty="0">
                <a:solidFill>
                  <a:srgbClr val="000000"/>
                </a:solidFill>
                <a:latin typeface="DM Sans"/>
              </a:rPr>
              <a:t>, Formació i orientació laboral.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endParaRPr lang="en-US" sz="3100" spc="-31" dirty="0">
              <a:solidFill>
                <a:srgbClr val="000000"/>
              </a:solidFill>
              <a:latin typeface="DM Sans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236620" y="3205553"/>
            <a:ext cx="1170000" cy="1170000"/>
            <a:chOff x="0" y="0"/>
            <a:chExt cx="1276530" cy="13761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6530" cy="1376169"/>
            </a:xfrm>
            <a:custGeom>
              <a:avLst/>
              <a:gdLst/>
              <a:ahLst/>
              <a:cxnLst/>
              <a:rect l="l" t="t" r="r" b="b"/>
              <a:pathLst>
                <a:path w="1276530" h="1376169">
                  <a:moveTo>
                    <a:pt x="1152070" y="1376168"/>
                  </a:moveTo>
                  <a:lnTo>
                    <a:pt x="124460" y="1376168"/>
                  </a:lnTo>
                  <a:cubicBezTo>
                    <a:pt x="55880" y="1376168"/>
                    <a:pt x="0" y="1320288"/>
                    <a:pt x="0" y="12517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2070" y="0"/>
                  </a:lnTo>
                  <a:cubicBezTo>
                    <a:pt x="1220650" y="0"/>
                    <a:pt x="1276530" y="55880"/>
                    <a:pt x="1276530" y="124460"/>
                  </a:cubicBezTo>
                  <a:lnTo>
                    <a:pt x="1276530" y="1251708"/>
                  </a:lnTo>
                  <a:cubicBezTo>
                    <a:pt x="1276530" y="1320289"/>
                    <a:pt x="1220650" y="1376169"/>
                    <a:pt x="1152070" y="1376169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144000" y="3376689"/>
            <a:ext cx="1170000" cy="1170000"/>
            <a:chOff x="0" y="0"/>
            <a:chExt cx="1245986" cy="14879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45986" cy="1487989"/>
            </a:xfrm>
            <a:custGeom>
              <a:avLst/>
              <a:gdLst/>
              <a:ahLst/>
              <a:cxnLst/>
              <a:rect l="l" t="t" r="r" b="b"/>
              <a:pathLst>
                <a:path w="1451204" h="1665546">
                  <a:moveTo>
                    <a:pt x="1326744" y="1665546"/>
                  </a:moveTo>
                  <a:lnTo>
                    <a:pt x="124460" y="1665546"/>
                  </a:lnTo>
                  <a:cubicBezTo>
                    <a:pt x="55880" y="1665546"/>
                    <a:pt x="0" y="1609666"/>
                    <a:pt x="0" y="15410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6744" y="0"/>
                  </a:lnTo>
                  <a:cubicBezTo>
                    <a:pt x="1395324" y="0"/>
                    <a:pt x="1451204" y="55880"/>
                    <a:pt x="1451204" y="124460"/>
                  </a:cubicBezTo>
                  <a:lnTo>
                    <a:pt x="1451204" y="1541086"/>
                  </a:lnTo>
                  <a:cubicBezTo>
                    <a:pt x="1451204" y="1609666"/>
                    <a:pt x="1395324" y="1665546"/>
                    <a:pt x="1326744" y="1665546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595263" y="3386747"/>
            <a:ext cx="503399" cy="64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 dirty="0">
                <a:solidFill>
                  <a:srgbClr val="FFFFFF"/>
                </a:solidFill>
                <a:latin typeface="DM Sans Bold"/>
              </a:rPr>
              <a:t>1.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77300" y="3537705"/>
            <a:ext cx="503399" cy="64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 dirty="0">
                <a:solidFill>
                  <a:srgbClr val="FFFFFF"/>
                </a:solidFill>
                <a:latin typeface="DM Sans Bold"/>
              </a:rPr>
              <a:t>2.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019168"/>
            <a:ext cx="4027938" cy="949346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254495" y="7366000"/>
            <a:ext cx="8158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200" b="1" dirty="0">
                <a:latin typeface="DM Sans Bold" panose="020B0604020202020204" charset="0"/>
              </a:rPr>
              <a:t>Ordre EDU/186/2021, </a:t>
            </a:r>
            <a:r>
              <a:rPr lang="ca-ES" sz="2200" dirty="0">
                <a:latin typeface="DM Sans" panose="020B0604020202020204" charset="0"/>
              </a:rPr>
              <a:t>de 23 de setembre, de modificació de diversos decrets i ordres pels quals s'estableix el currículum dels cicles formatius de formació professional inicial.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1188" y="743994"/>
            <a:ext cx="15394812" cy="1402932"/>
            <a:chOff x="0" y="0"/>
            <a:chExt cx="18015512" cy="1675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15513" cy="1675755"/>
            </a:xfrm>
            <a:custGeom>
              <a:avLst/>
              <a:gdLst/>
              <a:ahLst/>
              <a:cxnLst/>
              <a:rect l="l" t="t" r="r" b="b"/>
              <a:pathLst>
                <a:path w="18015513" h="1675755">
                  <a:moveTo>
                    <a:pt x="17891052" y="1675755"/>
                  </a:moveTo>
                  <a:lnTo>
                    <a:pt x="124460" y="1675755"/>
                  </a:lnTo>
                  <a:cubicBezTo>
                    <a:pt x="55880" y="1675755"/>
                    <a:pt x="0" y="1619875"/>
                    <a:pt x="0" y="15512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1052" y="0"/>
                  </a:lnTo>
                  <a:cubicBezTo>
                    <a:pt x="17959632" y="0"/>
                    <a:pt x="18015513" y="55880"/>
                    <a:pt x="18015513" y="124460"/>
                  </a:cubicBezTo>
                  <a:lnTo>
                    <a:pt x="18015513" y="1551295"/>
                  </a:lnTo>
                  <a:cubicBezTo>
                    <a:pt x="18015513" y="1619875"/>
                    <a:pt x="17959632" y="1675755"/>
                    <a:pt x="17891052" y="1675755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533750"/>
            <a:ext cx="3864602" cy="35312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55546" y="1144095"/>
            <a:ext cx="15146653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5"/>
              </a:lnSpc>
              <a:spcBef>
                <a:spcPct val="0"/>
              </a:spcBef>
            </a:pPr>
            <a:r>
              <a:rPr lang="en-US" sz="3600" spc="-33" dirty="0">
                <a:solidFill>
                  <a:srgbClr val="000000"/>
                </a:solidFill>
                <a:latin typeface="DM Sans"/>
              </a:rPr>
              <a:t>La </a:t>
            </a:r>
            <a:r>
              <a:rPr lang="en-US" sz="3600" spc="-33" dirty="0">
                <a:solidFill>
                  <a:srgbClr val="541FC4"/>
                </a:solidFill>
                <a:latin typeface="DM Sans Bold"/>
              </a:rPr>
              <a:t>UF1 del </a:t>
            </a:r>
            <a:r>
              <a:rPr lang="en-US" sz="3600" spc="-33" dirty="0" err="1">
                <a:solidFill>
                  <a:srgbClr val="541FC4"/>
                </a:solidFill>
                <a:latin typeface="DM Sans Bold"/>
              </a:rPr>
              <a:t>mòdul</a:t>
            </a:r>
            <a:r>
              <a:rPr lang="en-US" sz="3600" spc="-33" dirty="0">
                <a:solidFill>
                  <a:srgbClr val="541FC4"/>
                </a:solidFill>
                <a:latin typeface="DM Sans Bold"/>
              </a:rPr>
              <a:t> de FOL</a:t>
            </a:r>
            <a:r>
              <a:rPr lang="en-US" sz="3600" spc="-33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3600" spc="-33" dirty="0" err="1">
                <a:solidFill>
                  <a:srgbClr val="000000"/>
                </a:solidFill>
                <a:latin typeface="DM Sans Italics"/>
              </a:rPr>
              <a:t>Incorporació</a:t>
            </a:r>
            <a:r>
              <a:rPr lang="en-US" sz="3600" spc="-33" dirty="0">
                <a:solidFill>
                  <a:srgbClr val="000000"/>
                </a:solidFill>
                <a:latin typeface="DM Sans Italics"/>
              </a:rPr>
              <a:t> al </a:t>
            </a:r>
            <a:r>
              <a:rPr lang="en-US" sz="3600" spc="-33" dirty="0" err="1">
                <a:solidFill>
                  <a:srgbClr val="000000"/>
                </a:solidFill>
                <a:latin typeface="DM Sans Italics"/>
              </a:rPr>
              <a:t>treball</a:t>
            </a:r>
            <a:r>
              <a:rPr lang="en-US" sz="3600" spc="-33" dirty="0">
                <a:solidFill>
                  <a:srgbClr val="000000"/>
                </a:solidFill>
                <a:latin typeface="DM Sans Italics"/>
              </a:rPr>
              <a:t>,</a:t>
            </a:r>
            <a:r>
              <a:rPr lang="en-US" sz="3600" spc="-3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spc="-33" dirty="0" err="1">
                <a:solidFill>
                  <a:srgbClr val="000000"/>
                </a:solidFill>
                <a:latin typeface="DM Sans"/>
              </a:rPr>
              <a:t>passa</a:t>
            </a:r>
            <a:r>
              <a:rPr lang="en-US" sz="3600" spc="-33" dirty="0">
                <a:solidFill>
                  <a:srgbClr val="000000"/>
                </a:solidFill>
                <a:latin typeface="DM Sans"/>
              </a:rPr>
              <a:t> a </a:t>
            </a:r>
            <a:r>
              <a:rPr lang="en-US" sz="3600" spc="-33" dirty="0" err="1">
                <a:solidFill>
                  <a:srgbClr val="000000"/>
                </a:solidFill>
                <a:latin typeface="DM Sans"/>
              </a:rPr>
              <a:t>tenir</a:t>
            </a:r>
            <a:r>
              <a:rPr lang="en-US" sz="3600" spc="-33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3600" spc="-33" dirty="0">
                <a:solidFill>
                  <a:srgbClr val="541FC4"/>
                </a:solidFill>
                <a:latin typeface="DM Sans Bold"/>
              </a:rPr>
              <a:t>33 </a:t>
            </a:r>
            <a:r>
              <a:rPr lang="en-US" sz="3600" spc="-33" dirty="0" err="1">
                <a:solidFill>
                  <a:srgbClr val="000000"/>
                </a:solidFill>
                <a:latin typeface="DM Sans Bold"/>
              </a:rPr>
              <a:t>hores</a:t>
            </a:r>
            <a:r>
              <a:rPr lang="en-US" sz="3600" spc="-33" dirty="0">
                <a:solidFill>
                  <a:srgbClr val="000000"/>
                </a:solidFill>
                <a:latin typeface="DM Sans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25352" y="4894749"/>
            <a:ext cx="503399" cy="64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23363" y="3390900"/>
            <a:ext cx="11072111" cy="4814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50"/>
              </a:lnSpc>
            </a:pPr>
            <a:r>
              <a:rPr lang="ca-ES" sz="3822" dirty="0">
                <a:solidFill>
                  <a:srgbClr val="000000"/>
                </a:solidFill>
                <a:latin typeface="DM Sans"/>
              </a:rPr>
              <a:t>Els </a:t>
            </a:r>
            <a:r>
              <a:rPr lang="ca-ES" sz="3822" b="1" dirty="0">
                <a:solidFill>
                  <a:srgbClr val="000000"/>
                </a:solidFill>
                <a:latin typeface="DM Sans"/>
              </a:rPr>
              <a:t>resultats d'aprenentatge</a:t>
            </a:r>
            <a:r>
              <a:rPr lang="ca-ES" sz="3822" dirty="0">
                <a:solidFill>
                  <a:srgbClr val="000000"/>
                </a:solidFill>
                <a:latin typeface="DM Sans"/>
              </a:rPr>
              <a:t> (RA), els </a:t>
            </a:r>
            <a:r>
              <a:rPr lang="ca-ES" sz="3822" b="1" dirty="0">
                <a:solidFill>
                  <a:srgbClr val="000000"/>
                </a:solidFill>
                <a:latin typeface="DM Sans"/>
              </a:rPr>
              <a:t>criteris d'avaluació</a:t>
            </a:r>
            <a:r>
              <a:rPr lang="ca-ES" sz="3822" dirty="0">
                <a:solidFill>
                  <a:srgbClr val="000000"/>
                </a:solidFill>
                <a:latin typeface="DM Sans"/>
              </a:rPr>
              <a:t> (CA) i els </a:t>
            </a:r>
            <a:r>
              <a:rPr lang="ca-ES" sz="3822" b="1" dirty="0">
                <a:solidFill>
                  <a:srgbClr val="000000"/>
                </a:solidFill>
                <a:latin typeface="DM Sans"/>
              </a:rPr>
              <a:t>continguts</a:t>
            </a:r>
            <a:r>
              <a:rPr lang="ca-ES" sz="3822" dirty="0">
                <a:solidFill>
                  <a:srgbClr val="000000"/>
                </a:solidFill>
                <a:latin typeface="DM Sans"/>
              </a:rPr>
              <a:t> de la UF1 continuen sent els establerts al currículum dels estudis corresponents.</a:t>
            </a:r>
          </a:p>
          <a:p>
            <a:pPr algn="just">
              <a:lnSpc>
                <a:spcPts val="5350"/>
              </a:lnSpc>
            </a:pPr>
            <a:endParaRPr lang="en-US" sz="3822" dirty="0">
              <a:solidFill>
                <a:srgbClr val="000000"/>
              </a:solidFill>
              <a:latin typeface="DM Sans"/>
            </a:endParaRPr>
          </a:p>
          <a:p>
            <a:pPr algn="just">
              <a:lnSpc>
                <a:spcPts val="5350"/>
              </a:lnSpc>
            </a:pPr>
            <a:endParaRPr lang="en-US" sz="3822" dirty="0">
              <a:solidFill>
                <a:srgbClr val="000000"/>
              </a:solidFill>
              <a:latin typeface="DM Sans"/>
            </a:endParaRPr>
          </a:p>
          <a:p>
            <a:pPr algn="just">
              <a:lnSpc>
                <a:spcPts val="5350"/>
              </a:lnSpc>
            </a:pPr>
            <a:endParaRPr lang="en-US" sz="3822" dirty="0">
              <a:solidFill>
                <a:srgbClr val="000000"/>
              </a:solidFill>
              <a:latin typeface="DM San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9051016"/>
            <a:ext cx="4027938" cy="949346"/>
          </a:xfrm>
          <a:prstGeom prst="rect">
            <a:avLst/>
          </a:prstGeom>
        </p:spPr>
      </p:pic>
      <p:grpSp>
        <p:nvGrpSpPr>
          <p:cNvPr id="12" name="Group 9">
            <a:extLst>
              <a:ext uri="{FF2B5EF4-FFF2-40B4-BE49-F238E27FC236}">
                <a16:creationId xmlns="" xmlns:a16="http://schemas.microsoft.com/office/drawing/2014/main" id="{19FFAAE6-D8F1-4BC6-A221-BB306280650E}"/>
              </a:ext>
            </a:extLst>
          </p:cNvPr>
          <p:cNvGrpSpPr/>
          <p:nvPr/>
        </p:nvGrpSpPr>
        <p:grpSpPr>
          <a:xfrm>
            <a:off x="1209348" y="158994"/>
            <a:ext cx="1170000" cy="1170000"/>
            <a:chOff x="0" y="0"/>
            <a:chExt cx="1276530" cy="1376168"/>
          </a:xfrm>
        </p:grpSpPr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E7F0AB9F-2E04-4472-8F75-2116EBA04A4F}"/>
                </a:ext>
              </a:extLst>
            </p:cNvPr>
            <p:cNvSpPr/>
            <p:nvPr/>
          </p:nvSpPr>
          <p:spPr>
            <a:xfrm>
              <a:off x="0" y="0"/>
              <a:ext cx="1276530" cy="1376169"/>
            </a:xfrm>
            <a:custGeom>
              <a:avLst/>
              <a:gdLst/>
              <a:ahLst/>
              <a:cxnLst/>
              <a:rect l="l" t="t" r="r" b="b"/>
              <a:pathLst>
                <a:path w="1276530" h="1376169">
                  <a:moveTo>
                    <a:pt x="1152070" y="1376168"/>
                  </a:moveTo>
                  <a:lnTo>
                    <a:pt x="124460" y="1376168"/>
                  </a:lnTo>
                  <a:cubicBezTo>
                    <a:pt x="55880" y="1376168"/>
                    <a:pt x="0" y="1320288"/>
                    <a:pt x="0" y="12517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52070" y="0"/>
                  </a:lnTo>
                  <a:cubicBezTo>
                    <a:pt x="1220650" y="0"/>
                    <a:pt x="1276530" y="55880"/>
                    <a:pt x="1276530" y="124460"/>
                  </a:cubicBezTo>
                  <a:lnTo>
                    <a:pt x="1276530" y="1251708"/>
                  </a:lnTo>
                  <a:cubicBezTo>
                    <a:pt x="1276530" y="1320289"/>
                    <a:pt x="1220650" y="1376169"/>
                    <a:pt x="1152070" y="1376169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1B8B1C-F591-4386-9294-94D03E661720}"/>
              </a:ext>
            </a:extLst>
          </p:cNvPr>
          <p:cNvSpPr txBox="1"/>
          <p:nvPr/>
        </p:nvSpPr>
        <p:spPr>
          <a:xfrm>
            <a:off x="1567991" y="340188"/>
            <a:ext cx="503399" cy="64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 dirty="0">
                <a:solidFill>
                  <a:srgbClr val="FFFFFF"/>
                </a:solidFill>
                <a:latin typeface="DM Sans Bold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50049" y="611849"/>
            <a:ext cx="15287327" cy="1349943"/>
            <a:chOff x="0" y="0"/>
            <a:chExt cx="18976957" cy="1675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76956" cy="1675755"/>
            </a:xfrm>
            <a:custGeom>
              <a:avLst/>
              <a:gdLst/>
              <a:ahLst/>
              <a:cxnLst/>
              <a:rect l="l" t="t" r="r" b="b"/>
              <a:pathLst>
                <a:path w="18976956" h="1675755">
                  <a:moveTo>
                    <a:pt x="18852497" y="1675755"/>
                  </a:moveTo>
                  <a:lnTo>
                    <a:pt x="124460" y="1675755"/>
                  </a:lnTo>
                  <a:cubicBezTo>
                    <a:pt x="55880" y="1675755"/>
                    <a:pt x="0" y="1619875"/>
                    <a:pt x="0" y="15512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852497" y="0"/>
                  </a:lnTo>
                  <a:cubicBezTo>
                    <a:pt x="18921076" y="0"/>
                    <a:pt x="18976956" y="55880"/>
                    <a:pt x="18976956" y="124460"/>
                  </a:cubicBezTo>
                  <a:lnTo>
                    <a:pt x="18976956" y="1551295"/>
                  </a:lnTo>
                  <a:cubicBezTo>
                    <a:pt x="18976956" y="1619875"/>
                    <a:pt x="18921076" y="1675755"/>
                    <a:pt x="18852497" y="1675755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825352" y="4894749"/>
            <a:ext cx="503399" cy="64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>
                <a:solidFill>
                  <a:srgbClr val="FFFFFF"/>
                </a:solidFill>
                <a:latin typeface="DM Sans Bold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29624" y="2728542"/>
            <a:ext cx="15128178" cy="3969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endParaRPr lang="ca-ES" sz="3699" dirty="0">
              <a:solidFill>
                <a:srgbClr val="000000"/>
              </a:solidFill>
              <a:latin typeface="DM Sans"/>
            </a:endParaRPr>
          </a:p>
          <a:p>
            <a:pPr algn="just">
              <a:lnSpc>
                <a:spcPts val="5179"/>
              </a:lnSpc>
            </a:pPr>
            <a:r>
              <a:rPr lang="ca-ES" sz="3699" dirty="0">
                <a:solidFill>
                  <a:srgbClr val="000000"/>
                </a:solidFill>
                <a:latin typeface="DM Sans"/>
              </a:rPr>
              <a:t>Aquesta assignació permet desenvolupar, de manera integrada en les activitats d'ensenyament-aprenentatge que es dissenyin  junt a la resta de professorat del mòdul, coneixements relacionats amb l' àrea de FOL.</a:t>
            </a:r>
            <a:endParaRPr lang="en-US" sz="3699" dirty="0">
              <a:solidFill>
                <a:srgbClr val="000000"/>
              </a:solidFill>
              <a:latin typeface="DM Sans"/>
            </a:endParaRPr>
          </a:p>
          <a:p>
            <a:pPr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DM Sa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6315" t="44925" b="12003"/>
          <a:stretch>
            <a:fillRect/>
          </a:stretch>
        </p:blipFill>
        <p:spPr>
          <a:xfrm>
            <a:off x="5473700" y="7536256"/>
            <a:ext cx="6629400" cy="143836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87122" y="662131"/>
            <a:ext cx="14750254" cy="118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2"/>
              </a:lnSpc>
              <a:spcBef>
                <a:spcPct val="0"/>
              </a:spcBef>
            </a:pPr>
            <a:r>
              <a:rPr lang="ca-ES" sz="3380" spc="-33" dirty="0">
                <a:solidFill>
                  <a:srgbClr val="000000"/>
                </a:solidFill>
                <a:latin typeface="DM Sans"/>
              </a:rPr>
              <a:t>Assignació de 33 hores en el mòdul de síntesi/projecte, al professorat de l’especialitat 505, Formació i orientació laboral.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888" y="8987319"/>
            <a:ext cx="4027938" cy="9493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5E6639A-3D36-4181-AD2C-93B003AD8455}"/>
              </a:ext>
            </a:extLst>
          </p:cNvPr>
          <p:cNvGrpSpPr/>
          <p:nvPr/>
        </p:nvGrpSpPr>
        <p:grpSpPr>
          <a:xfrm>
            <a:off x="848586" y="97625"/>
            <a:ext cx="1170000" cy="1170000"/>
            <a:chOff x="0" y="0"/>
            <a:chExt cx="1245986" cy="1487989"/>
          </a:xfrm>
        </p:grpSpPr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25D36189-6F88-429B-ADEB-03F6F503F04F}"/>
                </a:ext>
              </a:extLst>
            </p:cNvPr>
            <p:cNvSpPr/>
            <p:nvPr/>
          </p:nvSpPr>
          <p:spPr>
            <a:xfrm>
              <a:off x="0" y="0"/>
              <a:ext cx="1245986" cy="1487989"/>
            </a:xfrm>
            <a:custGeom>
              <a:avLst/>
              <a:gdLst/>
              <a:ahLst/>
              <a:cxnLst/>
              <a:rect l="l" t="t" r="r" b="b"/>
              <a:pathLst>
                <a:path w="1451204" h="1665546">
                  <a:moveTo>
                    <a:pt x="1326744" y="1665546"/>
                  </a:moveTo>
                  <a:lnTo>
                    <a:pt x="124460" y="1665546"/>
                  </a:lnTo>
                  <a:cubicBezTo>
                    <a:pt x="55880" y="1665546"/>
                    <a:pt x="0" y="1609666"/>
                    <a:pt x="0" y="15410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26744" y="0"/>
                  </a:lnTo>
                  <a:cubicBezTo>
                    <a:pt x="1395324" y="0"/>
                    <a:pt x="1451204" y="55880"/>
                    <a:pt x="1451204" y="124460"/>
                  </a:cubicBezTo>
                  <a:lnTo>
                    <a:pt x="1451204" y="1541086"/>
                  </a:lnTo>
                  <a:cubicBezTo>
                    <a:pt x="1451204" y="1609666"/>
                    <a:pt x="1395324" y="1665546"/>
                    <a:pt x="1326744" y="1665546"/>
                  </a:cubicBezTo>
                  <a:close/>
                </a:path>
              </a:pathLst>
            </a:custGeom>
            <a:solidFill>
              <a:srgbClr val="C9E265"/>
            </a:solidFill>
          </p:spPr>
        </p:sp>
      </p:grpSp>
      <p:sp>
        <p:nvSpPr>
          <p:cNvPr id="14" name="TextBox 14">
            <a:extLst>
              <a:ext uri="{FF2B5EF4-FFF2-40B4-BE49-F238E27FC236}">
                <a16:creationId xmlns="" xmlns:a16="http://schemas.microsoft.com/office/drawing/2014/main" id="{414AE14C-C246-419F-B7BB-C4AD2D012CD5}"/>
              </a:ext>
            </a:extLst>
          </p:cNvPr>
          <p:cNvSpPr txBox="1"/>
          <p:nvPr/>
        </p:nvSpPr>
        <p:spPr>
          <a:xfrm>
            <a:off x="1181886" y="258641"/>
            <a:ext cx="503399" cy="64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 dirty="0">
                <a:solidFill>
                  <a:srgbClr val="FFFFFF"/>
                </a:solidFill>
                <a:latin typeface="DM Sans Bold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5122" y="4072002"/>
            <a:ext cx="5005604" cy="103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7"/>
              </a:lnSpc>
            </a:pPr>
            <a:r>
              <a:rPr lang="ca-ES" sz="5833">
                <a:solidFill>
                  <a:srgbClr val="001C84"/>
                </a:solidFill>
                <a:latin typeface="Arimo Bold"/>
              </a:rPr>
              <a:t>Àrea de FOL: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317921" y="1054553"/>
            <a:ext cx="4877237" cy="2607877"/>
            <a:chOff x="0" y="0"/>
            <a:chExt cx="2821684" cy="1508765"/>
          </a:xfrm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grpSpPr>
        <p:sp>
          <p:nvSpPr>
            <p:cNvPr id="4" name="Freeform 4"/>
            <p:cNvSpPr/>
            <p:nvPr/>
          </p:nvSpPr>
          <p:spPr>
            <a:xfrm>
              <a:off x="0" y="0"/>
              <a:ext cx="2821685" cy="1508765"/>
            </a:xfrm>
            <a:custGeom>
              <a:avLst/>
              <a:gdLst/>
              <a:ahLst/>
              <a:cxnLst/>
              <a:rect l="l" t="t" r="r" b="b"/>
              <a:pathLst>
                <a:path w="2821685" h="1508765">
                  <a:moveTo>
                    <a:pt x="2697224" y="1508765"/>
                  </a:moveTo>
                  <a:lnTo>
                    <a:pt x="124460" y="1508765"/>
                  </a:lnTo>
                  <a:cubicBezTo>
                    <a:pt x="55880" y="1508765"/>
                    <a:pt x="0" y="1452885"/>
                    <a:pt x="0" y="13843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7225" y="0"/>
                  </a:lnTo>
                  <a:cubicBezTo>
                    <a:pt x="2765804" y="0"/>
                    <a:pt x="2821685" y="55880"/>
                    <a:pt x="2821685" y="124460"/>
                  </a:cubicBezTo>
                  <a:lnTo>
                    <a:pt x="2821685" y="1384305"/>
                  </a:lnTo>
                  <a:cubicBezTo>
                    <a:pt x="2821685" y="1452885"/>
                    <a:pt x="2765804" y="1508765"/>
                    <a:pt x="2697225" y="1508765"/>
                  </a:cubicBezTo>
                  <a:close/>
                </a:path>
              </a:pathLst>
            </a:custGeom>
            <a:solidFill>
              <a:srgbClr val="100F0D">
                <a:alpha val="470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288200" y="4195827"/>
            <a:ext cx="4874080" cy="2607877"/>
            <a:chOff x="0" y="0"/>
            <a:chExt cx="2819858" cy="1508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19858" cy="1508765"/>
            </a:xfrm>
            <a:custGeom>
              <a:avLst/>
              <a:gdLst/>
              <a:ahLst/>
              <a:cxnLst/>
              <a:rect l="l" t="t" r="r" b="b"/>
              <a:pathLst>
                <a:path w="2819858" h="1508765">
                  <a:moveTo>
                    <a:pt x="2695397" y="1508765"/>
                  </a:moveTo>
                  <a:lnTo>
                    <a:pt x="124460" y="1508765"/>
                  </a:lnTo>
                  <a:cubicBezTo>
                    <a:pt x="55880" y="1508765"/>
                    <a:pt x="0" y="1452885"/>
                    <a:pt x="0" y="13843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5398" y="0"/>
                  </a:lnTo>
                  <a:cubicBezTo>
                    <a:pt x="2763978" y="0"/>
                    <a:pt x="2819858" y="55880"/>
                    <a:pt x="2819858" y="124460"/>
                  </a:cubicBezTo>
                  <a:lnTo>
                    <a:pt x="2819858" y="1384305"/>
                  </a:lnTo>
                  <a:cubicBezTo>
                    <a:pt x="2819858" y="1452885"/>
                    <a:pt x="2763978" y="1508765"/>
                    <a:pt x="2695398" y="1508765"/>
                  </a:cubicBezTo>
                  <a:close/>
                </a:path>
              </a:pathLst>
            </a:custGeom>
            <a:solidFill>
              <a:srgbClr val="100F0D">
                <a:alpha val="4706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288200" y="7332425"/>
            <a:ext cx="4874080" cy="2607877"/>
            <a:chOff x="0" y="0"/>
            <a:chExt cx="2819858" cy="15087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19858" cy="1508765"/>
            </a:xfrm>
            <a:custGeom>
              <a:avLst/>
              <a:gdLst/>
              <a:ahLst/>
              <a:cxnLst/>
              <a:rect l="l" t="t" r="r" b="b"/>
              <a:pathLst>
                <a:path w="2819858" h="1508765">
                  <a:moveTo>
                    <a:pt x="2695397" y="1508765"/>
                  </a:moveTo>
                  <a:lnTo>
                    <a:pt x="124460" y="1508765"/>
                  </a:lnTo>
                  <a:cubicBezTo>
                    <a:pt x="55880" y="1508765"/>
                    <a:pt x="0" y="1452885"/>
                    <a:pt x="0" y="13843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5398" y="0"/>
                  </a:lnTo>
                  <a:cubicBezTo>
                    <a:pt x="2763978" y="0"/>
                    <a:pt x="2819858" y="55880"/>
                    <a:pt x="2819858" y="124460"/>
                  </a:cubicBezTo>
                  <a:lnTo>
                    <a:pt x="2819858" y="1384305"/>
                  </a:lnTo>
                  <a:cubicBezTo>
                    <a:pt x="2819858" y="1452885"/>
                    <a:pt x="2763978" y="1508765"/>
                    <a:pt x="2695398" y="1508765"/>
                  </a:cubicBezTo>
                  <a:close/>
                </a:path>
              </a:pathLst>
            </a:custGeom>
            <a:solidFill>
              <a:srgbClr val="100F0D">
                <a:alpha val="4706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385220" y="1083230"/>
            <a:ext cx="4874080" cy="2607877"/>
            <a:chOff x="0" y="0"/>
            <a:chExt cx="2819858" cy="15087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19858" cy="1508765"/>
            </a:xfrm>
            <a:custGeom>
              <a:avLst/>
              <a:gdLst/>
              <a:ahLst/>
              <a:cxnLst/>
              <a:rect l="l" t="t" r="r" b="b"/>
              <a:pathLst>
                <a:path w="2819858" h="1508765">
                  <a:moveTo>
                    <a:pt x="2695397" y="1508765"/>
                  </a:moveTo>
                  <a:lnTo>
                    <a:pt x="124460" y="1508765"/>
                  </a:lnTo>
                  <a:cubicBezTo>
                    <a:pt x="55880" y="1508765"/>
                    <a:pt x="0" y="1452885"/>
                    <a:pt x="0" y="13843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5398" y="0"/>
                  </a:lnTo>
                  <a:cubicBezTo>
                    <a:pt x="2763978" y="0"/>
                    <a:pt x="2819858" y="55880"/>
                    <a:pt x="2819858" y="124460"/>
                  </a:cubicBezTo>
                  <a:lnTo>
                    <a:pt x="2819858" y="1384305"/>
                  </a:lnTo>
                  <a:cubicBezTo>
                    <a:pt x="2819858" y="1452885"/>
                    <a:pt x="2763978" y="1508765"/>
                    <a:pt x="2695398" y="1508765"/>
                  </a:cubicBezTo>
                  <a:close/>
                </a:path>
              </a:pathLst>
            </a:custGeom>
            <a:solidFill>
              <a:srgbClr val="100F0D">
                <a:alpha val="4706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2385220" y="4195827"/>
            <a:ext cx="4874080" cy="2607877"/>
            <a:chOff x="0" y="0"/>
            <a:chExt cx="2819858" cy="15087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19858" cy="1508765"/>
            </a:xfrm>
            <a:custGeom>
              <a:avLst/>
              <a:gdLst/>
              <a:ahLst/>
              <a:cxnLst/>
              <a:rect l="l" t="t" r="r" b="b"/>
              <a:pathLst>
                <a:path w="2819858" h="1508765">
                  <a:moveTo>
                    <a:pt x="2695397" y="1508765"/>
                  </a:moveTo>
                  <a:lnTo>
                    <a:pt x="124460" y="1508765"/>
                  </a:lnTo>
                  <a:cubicBezTo>
                    <a:pt x="55880" y="1508765"/>
                    <a:pt x="0" y="1452885"/>
                    <a:pt x="0" y="13843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5398" y="0"/>
                  </a:lnTo>
                  <a:cubicBezTo>
                    <a:pt x="2763978" y="0"/>
                    <a:pt x="2819858" y="55880"/>
                    <a:pt x="2819858" y="124460"/>
                  </a:cubicBezTo>
                  <a:lnTo>
                    <a:pt x="2819858" y="1384305"/>
                  </a:lnTo>
                  <a:cubicBezTo>
                    <a:pt x="2819858" y="1452885"/>
                    <a:pt x="2763978" y="1508765"/>
                    <a:pt x="2695398" y="1508765"/>
                  </a:cubicBezTo>
                  <a:close/>
                </a:path>
              </a:pathLst>
            </a:custGeom>
            <a:solidFill>
              <a:srgbClr val="100F0D">
                <a:alpha val="4706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385220" y="7366497"/>
            <a:ext cx="4874080" cy="2607877"/>
            <a:chOff x="0" y="0"/>
            <a:chExt cx="2819858" cy="15087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19858" cy="1508765"/>
            </a:xfrm>
            <a:custGeom>
              <a:avLst/>
              <a:gdLst/>
              <a:ahLst/>
              <a:cxnLst/>
              <a:rect l="l" t="t" r="r" b="b"/>
              <a:pathLst>
                <a:path w="2819858" h="1508765">
                  <a:moveTo>
                    <a:pt x="2695397" y="1508765"/>
                  </a:moveTo>
                  <a:lnTo>
                    <a:pt x="124460" y="1508765"/>
                  </a:lnTo>
                  <a:cubicBezTo>
                    <a:pt x="55880" y="1508765"/>
                    <a:pt x="0" y="1452885"/>
                    <a:pt x="0" y="13843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95398" y="0"/>
                  </a:lnTo>
                  <a:cubicBezTo>
                    <a:pt x="2763978" y="0"/>
                    <a:pt x="2819858" y="55880"/>
                    <a:pt x="2819858" y="124460"/>
                  </a:cubicBezTo>
                  <a:lnTo>
                    <a:pt x="2819858" y="1384305"/>
                  </a:lnTo>
                  <a:cubicBezTo>
                    <a:pt x="2819858" y="1452885"/>
                    <a:pt x="2763978" y="1508765"/>
                    <a:pt x="2695398" y="1508765"/>
                  </a:cubicBezTo>
                  <a:close/>
                </a:path>
              </a:pathLst>
            </a:custGeom>
            <a:solidFill>
              <a:srgbClr val="100F0D">
                <a:alpha val="4706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-271432">
            <a:off x="16622952" y="6852063"/>
            <a:ext cx="1272696" cy="1176357"/>
            <a:chOff x="0" y="0"/>
            <a:chExt cx="1696928" cy="156847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696928" cy="1568476"/>
              <a:chOff x="0" y="0"/>
              <a:chExt cx="3180080" cy="347818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218440"/>
                <a:ext cx="3178810" cy="3259747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3259747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812545"/>
                    </a:cubicBezTo>
                    <a:cubicBezTo>
                      <a:pt x="2540" y="1435209"/>
                      <a:pt x="7620" y="2078647"/>
                      <a:pt x="7620" y="2338997"/>
                    </a:cubicBezTo>
                    <a:cubicBezTo>
                      <a:pt x="7620" y="2533307"/>
                      <a:pt x="16510" y="2932087"/>
                      <a:pt x="21590" y="3123857"/>
                    </a:cubicBezTo>
                    <a:lnTo>
                      <a:pt x="130810" y="3238157"/>
                    </a:lnTo>
                    <a:cubicBezTo>
                      <a:pt x="275590" y="3245777"/>
                      <a:pt x="543560" y="3259747"/>
                      <a:pt x="793750" y="3259747"/>
                    </a:cubicBezTo>
                    <a:lnTo>
                      <a:pt x="3178810" y="3259747"/>
                    </a:lnTo>
                    <a:lnTo>
                      <a:pt x="3178810" y="72746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97EDAA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1590" y="0"/>
                <a:ext cx="2689860" cy="3457867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457867">
                    <a:moveTo>
                      <a:pt x="0" y="3343567"/>
                    </a:moveTo>
                    <a:lnTo>
                      <a:pt x="109220" y="3457867"/>
                    </a:lnTo>
                    <a:lnTo>
                      <a:pt x="123190" y="3324517"/>
                    </a:lnTo>
                    <a:lnTo>
                      <a:pt x="0" y="3343567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254358" y="654258"/>
              <a:ext cx="1188211" cy="563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4"/>
                </a:lnSpc>
              </a:pPr>
              <a:r>
                <a:rPr lang="en-US" sz="3430">
                  <a:solidFill>
                    <a:srgbClr val="001C84"/>
                  </a:solidFill>
                  <a:latin typeface="Livvic Bold"/>
                </a:rPr>
                <a:t>EIE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 rot="-355661">
            <a:off x="6672835" y="468076"/>
            <a:ext cx="1290171" cy="1172953"/>
            <a:chOff x="0" y="0"/>
            <a:chExt cx="1720228" cy="1563937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720228" cy="1563937"/>
              <a:chOff x="0" y="0"/>
              <a:chExt cx="3180080" cy="324988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218440"/>
                <a:ext cx="3178810" cy="3031446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3031446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71658"/>
                    </a:cubicBezTo>
                    <a:cubicBezTo>
                      <a:pt x="2540" y="1244085"/>
                      <a:pt x="7620" y="1850346"/>
                      <a:pt x="7620" y="2110696"/>
                    </a:cubicBezTo>
                    <a:cubicBezTo>
                      <a:pt x="7620" y="2305006"/>
                      <a:pt x="16510" y="2703786"/>
                      <a:pt x="21590" y="2895556"/>
                    </a:cubicBezTo>
                    <a:lnTo>
                      <a:pt x="130810" y="3009856"/>
                    </a:lnTo>
                    <a:cubicBezTo>
                      <a:pt x="275590" y="3017475"/>
                      <a:pt x="543560" y="3031446"/>
                      <a:pt x="793750" y="3031446"/>
                    </a:cubicBezTo>
                    <a:lnTo>
                      <a:pt x="3178810" y="3031446"/>
                    </a:lnTo>
                    <a:lnTo>
                      <a:pt x="3178810" y="707103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FFDC5D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1590" y="0"/>
                <a:ext cx="2689860" cy="3229565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229565">
                    <a:moveTo>
                      <a:pt x="0" y="3115265"/>
                    </a:moveTo>
                    <a:lnTo>
                      <a:pt x="109220" y="3229565"/>
                    </a:lnTo>
                    <a:lnTo>
                      <a:pt x="123190" y="3096215"/>
                    </a:lnTo>
                    <a:lnTo>
                      <a:pt x="0" y="3115265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1C84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257851" y="661410"/>
              <a:ext cx="1204526" cy="547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79"/>
                </a:lnSpc>
              </a:pPr>
              <a:r>
                <a:rPr lang="en-US" sz="3349">
                  <a:solidFill>
                    <a:srgbClr val="001C84"/>
                  </a:solidFill>
                  <a:latin typeface="Livvic Bold"/>
                </a:rPr>
                <a:t>FOL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288200" y="1748108"/>
            <a:ext cx="4874080" cy="121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  <a:spcBef>
                <a:spcPct val="0"/>
              </a:spcBef>
            </a:pPr>
            <a:r>
              <a:rPr lang="en-US" sz="3467" spc="-34">
                <a:solidFill>
                  <a:srgbClr val="000000"/>
                </a:solidFill>
                <a:latin typeface="DM Sans"/>
              </a:rPr>
              <a:t>Gestió d’equips de treball i conflictes.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85220" y="1757633"/>
            <a:ext cx="4874080" cy="123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4"/>
              </a:lnSpc>
              <a:spcBef>
                <a:spcPct val="0"/>
              </a:spcBef>
            </a:pPr>
            <a:r>
              <a:rPr lang="en-US" sz="3567" spc="-35">
                <a:solidFill>
                  <a:srgbClr val="000000"/>
                </a:solidFill>
                <a:latin typeface="DM Sans"/>
              </a:rPr>
              <a:t>Orientació acadèmica i professional.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385220" y="7947751"/>
            <a:ext cx="4874080" cy="131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4"/>
              </a:lnSpc>
            </a:pPr>
            <a:r>
              <a:rPr lang="en-US" sz="3767" spc="-37">
                <a:solidFill>
                  <a:srgbClr val="000000"/>
                </a:solidFill>
                <a:latin typeface="DM Sans"/>
              </a:rPr>
              <a:t>Esperit emprenedor </a:t>
            </a:r>
          </a:p>
          <a:p>
            <a:pPr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>
                <a:solidFill>
                  <a:srgbClr val="000000"/>
                </a:solidFill>
                <a:latin typeface="DM Sans"/>
              </a:rPr>
              <a:t>i creació d'empreses.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98881" y="4387730"/>
            <a:ext cx="4652718" cy="265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4"/>
              </a:lnSpc>
            </a:pPr>
            <a:r>
              <a:rPr lang="en-US" sz="3767" spc="-37">
                <a:solidFill>
                  <a:srgbClr val="000000"/>
                </a:solidFill>
                <a:latin typeface="DM Sans"/>
              </a:rPr>
              <a:t>Drets i obligacions que derivades de les relacions laborals.</a:t>
            </a:r>
          </a:p>
          <a:p>
            <a:pPr algn="ctr">
              <a:lnSpc>
                <a:spcPts val="5274"/>
              </a:lnSpc>
              <a:spcBef>
                <a:spcPct val="0"/>
              </a:spcBef>
            </a:pPr>
            <a:endParaRPr lang="en-US" sz="3767" spc="-37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385220" y="5076825"/>
            <a:ext cx="4874080" cy="64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>
                <a:solidFill>
                  <a:srgbClr val="000000"/>
                </a:solidFill>
                <a:latin typeface="DM Sans"/>
              </a:rPr>
              <a:t>Seguretat Social.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633601" y="8010104"/>
            <a:ext cx="4245877" cy="131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>
                <a:solidFill>
                  <a:srgbClr val="000000"/>
                </a:solidFill>
                <a:latin typeface="DM Sans"/>
              </a:rPr>
              <a:t>Prevenció de riscos</a:t>
            </a:r>
          </a:p>
          <a:p>
            <a:pPr algn="ctr">
              <a:lnSpc>
                <a:spcPts val="5274"/>
              </a:lnSpc>
              <a:spcBef>
                <a:spcPct val="0"/>
              </a:spcBef>
            </a:pPr>
            <a:r>
              <a:rPr lang="en-US" sz="3767" spc="-37">
                <a:solidFill>
                  <a:srgbClr val="000000"/>
                </a:solidFill>
                <a:latin typeface="DM Sans"/>
              </a:rPr>
              <a:t> laborals.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025028"/>
            <a:ext cx="4027938" cy="94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87402" y="367837"/>
            <a:ext cx="12433897" cy="4108640"/>
            <a:chOff x="0" y="0"/>
            <a:chExt cx="8750377" cy="2891463"/>
          </a:xfrm>
        </p:grpSpPr>
        <p:sp>
          <p:nvSpPr>
            <p:cNvPr id="3" name="Freeform 3"/>
            <p:cNvSpPr/>
            <p:nvPr/>
          </p:nvSpPr>
          <p:spPr>
            <a:xfrm>
              <a:off x="6350" y="1423343"/>
              <a:ext cx="8458277" cy="1461770"/>
            </a:xfrm>
            <a:custGeom>
              <a:avLst/>
              <a:gdLst/>
              <a:ahLst/>
              <a:cxnLst/>
              <a:rect l="l" t="t" r="r" b="b"/>
              <a:pathLst>
                <a:path w="8458277" h="1461770">
                  <a:moveTo>
                    <a:pt x="0" y="0"/>
                  </a:moveTo>
                  <a:lnTo>
                    <a:pt x="0" y="1461770"/>
                  </a:lnTo>
                  <a:lnTo>
                    <a:pt x="8458277" y="14617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0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-29210"/>
              <a:ext cx="8756727" cy="2921943"/>
            </a:xfrm>
            <a:custGeom>
              <a:avLst/>
              <a:gdLst/>
              <a:ahLst/>
              <a:cxnLst/>
              <a:rect l="l" t="t" r="r" b="b"/>
              <a:pathLst>
                <a:path w="8756727" h="2921943">
                  <a:moveTo>
                    <a:pt x="1270" y="45720"/>
                  </a:moveTo>
                  <a:lnTo>
                    <a:pt x="1270" y="938530"/>
                  </a:lnTo>
                  <a:cubicBezTo>
                    <a:pt x="1270" y="1154771"/>
                    <a:pt x="0" y="1470333"/>
                    <a:pt x="1270" y="1734493"/>
                  </a:cubicBezTo>
                  <a:cubicBezTo>
                    <a:pt x="5080" y="2502843"/>
                    <a:pt x="99060" y="2808913"/>
                    <a:pt x="99060" y="2808913"/>
                  </a:cubicBezTo>
                  <a:cubicBezTo>
                    <a:pt x="99060" y="2808913"/>
                    <a:pt x="579120" y="2909243"/>
                    <a:pt x="1004570" y="2915593"/>
                  </a:cubicBezTo>
                  <a:cubicBezTo>
                    <a:pt x="1385570" y="2921943"/>
                    <a:pt x="2247900" y="2920673"/>
                    <a:pt x="7927417" y="2920673"/>
                  </a:cubicBezTo>
                  <a:cubicBezTo>
                    <a:pt x="8346517" y="2920673"/>
                    <a:pt x="8747837" y="2920673"/>
                    <a:pt x="8747837" y="2920673"/>
                  </a:cubicBezTo>
                  <a:cubicBezTo>
                    <a:pt x="8747837" y="2920673"/>
                    <a:pt x="8745297" y="2267893"/>
                    <a:pt x="8747837" y="1851333"/>
                  </a:cubicBezTo>
                  <a:cubicBezTo>
                    <a:pt x="8756727" y="1340793"/>
                    <a:pt x="8752917" y="1146921"/>
                    <a:pt x="8752917" y="986790"/>
                  </a:cubicBezTo>
                  <a:cubicBezTo>
                    <a:pt x="8747837" y="438150"/>
                    <a:pt x="8747837" y="59690"/>
                    <a:pt x="8747837" y="59690"/>
                  </a:cubicBezTo>
                  <a:cubicBezTo>
                    <a:pt x="8747837" y="59690"/>
                    <a:pt x="8109027" y="34290"/>
                    <a:pt x="2390140" y="41910"/>
                  </a:cubicBezTo>
                  <a:cubicBezTo>
                    <a:pt x="2033270" y="48260"/>
                    <a:pt x="1306830" y="34290"/>
                    <a:pt x="918210" y="49530"/>
                  </a:cubicBezTo>
                  <a:cubicBezTo>
                    <a:pt x="494030" y="66040"/>
                    <a:pt x="247650" y="0"/>
                    <a:pt x="1270" y="4572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690813" y="810489"/>
            <a:ext cx="12027074" cy="3400317"/>
            <a:chOff x="0" y="373936"/>
            <a:chExt cx="16036098" cy="4533756"/>
          </a:xfrm>
        </p:grpSpPr>
        <p:sp>
          <p:nvSpPr>
            <p:cNvPr id="6" name="TextBox 6"/>
            <p:cNvSpPr txBox="1"/>
            <p:nvPr/>
          </p:nvSpPr>
          <p:spPr>
            <a:xfrm>
              <a:off x="0" y="373936"/>
              <a:ext cx="16036098" cy="760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25"/>
                </a:lnSpc>
              </a:pPr>
              <a:r>
                <a:rPr lang="ca-ES" sz="4023" dirty="0" smtClean="0">
                  <a:solidFill>
                    <a:srgbClr val="FFFFFF"/>
                  </a:solidFill>
                  <a:latin typeface="DM Sans Bold"/>
                </a:rPr>
                <a:t>El mòdul </a:t>
              </a:r>
              <a:r>
                <a:rPr lang="ca-ES" sz="4023" dirty="0">
                  <a:solidFill>
                    <a:srgbClr val="FFFFFF"/>
                  </a:solidFill>
                  <a:latin typeface="DM Sans Bold"/>
                </a:rPr>
                <a:t>de Síntesi o Projecte:</a:t>
              </a:r>
              <a:r>
                <a:rPr lang="ca-ES" sz="766" dirty="0">
                  <a:solidFill>
                    <a:srgbClr val="FFFFFF"/>
                  </a:solidFill>
                  <a:latin typeface="Arimo Bold"/>
                </a:rPr>
                <a:t>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26279"/>
              <a:ext cx="16036098" cy="3781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1"/>
                </a:lnSpc>
              </a:pPr>
              <a:endParaRPr/>
            </a:p>
            <a:p>
              <a:pPr algn="ctr">
                <a:lnSpc>
                  <a:spcPts val="3920"/>
                </a:lnSpc>
              </a:pPr>
              <a:r>
                <a:rPr lang="en-US" sz="2800" spc="28">
                  <a:solidFill>
                    <a:srgbClr val="001C84"/>
                  </a:solidFill>
                  <a:latin typeface="DM Sans Bold"/>
                </a:rPr>
                <a:t>Els mòduls professionals de síntesi i de projecte persegueixen l’objectiu d’integrar les diferents capacitats clau i les competències professionals, personals i socials, considerant els aspectes laborals, l’exercici professional i la gestió empresarial. </a:t>
              </a:r>
            </a:p>
            <a:p>
              <a:pPr marL="0" lvl="0" indent="0" algn="ctr">
                <a:lnSpc>
                  <a:spcPts val="3920"/>
                </a:lnSpc>
              </a:pPr>
              <a:endParaRPr lang="en-US" sz="2800" spc="28">
                <a:solidFill>
                  <a:srgbClr val="001C84"/>
                </a:solidFill>
                <a:latin typeface="DM Sans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4396" y="5086350"/>
            <a:ext cx="613399" cy="613399"/>
            <a:chOff x="0" y="0"/>
            <a:chExt cx="817866" cy="817866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17866" cy="817866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42888" y="57466"/>
              <a:ext cx="532090" cy="643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FFFFFF"/>
                  </a:solidFill>
                  <a:latin typeface="DM Sans Bold"/>
                </a:rPr>
                <a:t>1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39512" y="5086350"/>
            <a:ext cx="13481786" cy="98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ca-ES" sz="2799">
                <a:solidFill>
                  <a:srgbClr val="100F0D"/>
                </a:solidFill>
                <a:latin typeface="DM Sans" panose="020B0604020202020204" charset="0"/>
              </a:rPr>
              <a:t>S’imparteix a segon curs del cicle formatiu.</a:t>
            </a:r>
          </a:p>
          <a:p>
            <a:pPr marL="0" lvl="0" indent="0">
              <a:lnSpc>
                <a:spcPts val="3919"/>
              </a:lnSpc>
            </a:pPr>
            <a:endParaRPr lang="ca-ES" sz="2799">
              <a:solidFill>
                <a:srgbClr val="100F0D"/>
              </a:solidFill>
              <a:latin typeface="DM Sans" panose="020B0604020202020204" charset="0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525764" y="6316596"/>
            <a:ext cx="613399" cy="616416"/>
            <a:chOff x="0" y="0"/>
            <a:chExt cx="817866" cy="82188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817866" cy="821889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42888" y="57466"/>
              <a:ext cx="532090" cy="643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452212" y="5908229"/>
            <a:ext cx="14324351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ca-ES" sz="2799">
                <a:solidFill>
                  <a:srgbClr val="100F0D"/>
                </a:solidFill>
                <a:latin typeface="DM Sans" panose="020B0604020202020204" charset="0"/>
              </a:rPr>
              <a:t>Les activitas proposades han de donar resposta als </a:t>
            </a:r>
            <a:r>
              <a:rPr lang="ca-ES" sz="2799" b="1">
                <a:solidFill>
                  <a:schemeClr val="tx2"/>
                </a:solidFill>
                <a:latin typeface="DM Sans" panose="020B0604020202020204" charset="0"/>
              </a:rPr>
              <a:t>resultats d’aprenentatge (RA) </a:t>
            </a:r>
            <a:r>
              <a:rPr lang="ca-ES" sz="2799">
                <a:solidFill>
                  <a:srgbClr val="100F0D"/>
                </a:solidFill>
                <a:latin typeface="DM Sans" panose="020B0604020202020204" charset="0"/>
              </a:rPr>
              <a:t>del mòdul professional de Síntesi o Projecte, del curriculum corresponent a cada cicle formatiu. L’avaluació es farà en funció d’aquests </a:t>
            </a:r>
            <a:r>
              <a:rPr lang="ca-ES" sz="2799" b="1">
                <a:solidFill>
                  <a:schemeClr val="tx2"/>
                </a:solidFill>
                <a:latin typeface="DM Sans" panose="020B0604020202020204" charset="0"/>
              </a:rPr>
              <a:t>RA</a:t>
            </a:r>
            <a:r>
              <a:rPr lang="ca-ES" sz="2799">
                <a:solidFill>
                  <a:schemeClr val="tx2"/>
                </a:solidFill>
                <a:latin typeface="DM Sans" panose="020B0604020202020204" charset="0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503073" y="7802080"/>
            <a:ext cx="613399" cy="613734"/>
            <a:chOff x="0" y="0"/>
            <a:chExt cx="817866" cy="81831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817866" cy="818313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5A1F4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142888" y="57466"/>
              <a:ext cx="532090" cy="643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FFFFFF"/>
                  </a:solidFill>
                  <a:latin typeface="DM Sans Bold"/>
                </a:rPr>
                <a:t>3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452212" y="7630483"/>
            <a:ext cx="14324351" cy="977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ca-ES" sz="2799">
                <a:solidFill>
                  <a:srgbClr val="100F0D"/>
                </a:solidFill>
                <a:latin typeface="DM Sans "/>
              </a:rPr>
              <a:t>Si es possible en el seu disseny, s'han de tenir en compte els interessos i necessitats de l’alumnat i l’activitat pràctica que es desenvolupa a l’empresa (FCT).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025028"/>
            <a:ext cx="4027938" cy="94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95220" y="4981055"/>
            <a:ext cx="613399" cy="613396"/>
            <a:chOff x="0" y="0"/>
            <a:chExt cx="817866" cy="81786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17866" cy="817861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001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42888" y="57467"/>
              <a:ext cx="532090" cy="653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FFFFFF"/>
                  </a:solidFill>
                  <a:latin typeface="DM Sans Bold"/>
                </a:rPr>
                <a:t>6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72040" y="6124436"/>
            <a:ext cx="613399" cy="616416"/>
            <a:chOff x="0" y="0"/>
            <a:chExt cx="817866" cy="82188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17866" cy="821889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43C466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42888" y="57465"/>
              <a:ext cx="532090" cy="653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FFFFFF"/>
                  </a:solidFill>
                  <a:latin typeface="DM Sans Bold"/>
                </a:rPr>
                <a:t>7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981688" y="1908468"/>
            <a:ext cx="12694995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4091"/>
              </a:lnSpc>
            </a:pPr>
            <a:r>
              <a:rPr lang="ca-ES" sz="2922" dirty="0">
                <a:solidFill>
                  <a:srgbClr val="100F0D"/>
                </a:solidFill>
                <a:latin typeface="DM Sans" panose="020B0604020202020204" charset="0"/>
              </a:rPr>
              <a:t>Coordinació entre el </a:t>
            </a:r>
            <a:r>
              <a:rPr lang="ca-ES" sz="2922" dirty="0" smtClean="0">
                <a:solidFill>
                  <a:srgbClr val="100F0D"/>
                </a:solidFill>
                <a:latin typeface="DM Sans" panose="020B0604020202020204" charset="0"/>
              </a:rPr>
              <a:t>professorat del MP/S i si es possible, </a:t>
            </a:r>
            <a:r>
              <a:rPr lang="ca-ES" sz="3200" dirty="0" smtClean="0">
                <a:solidFill>
                  <a:schemeClr val="dk1"/>
                </a:solidFill>
              </a:rPr>
              <a:t>participació del </a:t>
            </a:r>
            <a:r>
              <a:rPr lang="ca-ES" sz="3200" dirty="0">
                <a:solidFill>
                  <a:schemeClr val="dk1"/>
                </a:solidFill>
              </a:rPr>
              <a:t>professorat de les diferents especialitats que formen part de l’equip </a:t>
            </a:r>
            <a:r>
              <a:rPr lang="ca-ES" sz="3200" dirty="0" smtClean="0">
                <a:solidFill>
                  <a:schemeClr val="dk1"/>
                </a:solidFill>
              </a:rPr>
              <a:t>docent</a:t>
            </a:r>
            <a:endParaRPr lang="ca-ES" sz="2922" dirty="0">
              <a:solidFill>
                <a:srgbClr val="100F0D"/>
              </a:solidFill>
              <a:latin typeface="DM Sans" panose="020B060402020202020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2996590" y="2145927"/>
            <a:ext cx="613399" cy="613734"/>
            <a:chOff x="0" y="0"/>
            <a:chExt cx="817866" cy="81831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817866" cy="818313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5A1F4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142888" y="57465"/>
              <a:ext cx="532090" cy="653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FFFFFF"/>
                  </a:solidFill>
                  <a:latin typeface="DM Sans Bold"/>
                </a:rPr>
                <a:t>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96590" y="3652552"/>
            <a:ext cx="613399" cy="613734"/>
            <a:chOff x="0" y="0"/>
            <a:chExt cx="817866" cy="818313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817866" cy="818313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41FC4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142888" y="57465"/>
              <a:ext cx="532090" cy="653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39"/>
                </a:lnSpc>
                <a:spcBef>
                  <a:spcPct val="0"/>
                </a:spcBef>
              </a:pPr>
              <a:r>
                <a:rPr lang="en-US" sz="2885" dirty="0">
                  <a:solidFill>
                    <a:srgbClr val="FFFFFF"/>
                  </a:solidFill>
                  <a:latin typeface="DM Sans Bold"/>
                </a:rPr>
                <a:t>5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996928" y="3446458"/>
            <a:ext cx="12694995" cy="980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51"/>
              </a:lnSpc>
            </a:pPr>
            <a:r>
              <a:rPr lang="ca-ES" sz="2822" dirty="0">
                <a:solidFill>
                  <a:srgbClr val="100F0D"/>
                </a:solidFill>
                <a:latin typeface="DM Sans "/>
              </a:rPr>
              <a:t>Plantejament de Reptes: </a:t>
            </a:r>
            <a:r>
              <a:rPr lang="ca-ES" sz="2822" dirty="0" smtClean="0">
                <a:solidFill>
                  <a:srgbClr val="100F0D"/>
                </a:solidFill>
                <a:latin typeface="DM Sans "/>
              </a:rPr>
              <a:t>de </a:t>
            </a:r>
            <a:r>
              <a:rPr lang="ca-ES" sz="2822" dirty="0">
                <a:solidFill>
                  <a:srgbClr val="100F0D"/>
                </a:solidFill>
                <a:latin typeface="DM Sans "/>
              </a:rPr>
              <a:t>caràcter globalitzador, a partir de propostes d'empreses, de creació d'empreses...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27938" y="6209384"/>
            <a:ext cx="1269499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51"/>
              </a:lnSpc>
            </a:pPr>
            <a:r>
              <a:rPr lang="ca-ES" sz="2822" dirty="0">
                <a:solidFill>
                  <a:srgbClr val="100F0D"/>
                </a:solidFill>
                <a:latin typeface="DM Sans" panose="020B0604020202020204" charset="0"/>
              </a:rPr>
              <a:t>Treball en equip i defensa final del projecte.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96928" y="5024861"/>
            <a:ext cx="12694995" cy="501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91"/>
              </a:lnSpc>
            </a:pPr>
            <a:r>
              <a:rPr lang="ca-ES" sz="2922">
                <a:solidFill>
                  <a:srgbClr val="100F0D"/>
                </a:solidFill>
                <a:latin typeface="DM Sans" panose="020B0604020202020204" charset="0"/>
              </a:rPr>
              <a:t>Metodologies actives:  ABP, estudi de casos, design-thinking...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025028"/>
            <a:ext cx="4027938" cy="94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1" y="962025"/>
            <a:ext cx="15244860" cy="6796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5"/>
              </a:lnSpc>
              <a:spcBef>
                <a:spcPct val="0"/>
              </a:spcBef>
            </a:pPr>
            <a:r>
              <a:rPr lang="ca-ES" sz="4000" dirty="0">
                <a:solidFill>
                  <a:srgbClr val="001C84"/>
                </a:solidFill>
                <a:latin typeface="DM Sans Bold"/>
              </a:rPr>
              <a:t>Què pot aportar  l’àrea de FOL al mòdul de Síntesi o projecte </a:t>
            </a:r>
            <a:r>
              <a:rPr lang="en-US" sz="4000" dirty="0">
                <a:solidFill>
                  <a:srgbClr val="001C84"/>
                </a:solidFill>
                <a:latin typeface="DM Sans Bold"/>
              </a:rPr>
              <a:t>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97617" y="2023111"/>
            <a:ext cx="15142644" cy="7001917"/>
          </a:xfrm>
          <a:prstGeom prst="rect">
            <a:avLst/>
          </a:prstGeom>
          <a:solidFill>
            <a:schemeClr val="accent3">
              <a:lumMod val="40000"/>
              <a:lumOff val="60000"/>
              <a:alpha val="68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marL="779438" lvl="1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sz="2985" dirty="0">
                <a:solidFill>
                  <a:srgbClr val="000000"/>
                </a:solidFill>
                <a:latin typeface="DM Sans"/>
              </a:rPr>
              <a:t>Perspectiva global sobre el món empresarial i el mercat de treball.</a:t>
            </a:r>
          </a:p>
          <a:p>
            <a:pPr marL="457200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ca-ES" sz="2985" dirty="0">
              <a:solidFill>
                <a:srgbClr val="000000"/>
              </a:solidFill>
              <a:latin typeface="DM Sans"/>
            </a:endParaRPr>
          </a:p>
          <a:p>
            <a:pPr marL="779438" lvl="1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sz="2985" dirty="0">
                <a:solidFill>
                  <a:srgbClr val="000000"/>
                </a:solidFill>
                <a:latin typeface="DM Sans"/>
              </a:rPr>
              <a:t>Coneixements sobre gestió d’equips.</a:t>
            </a:r>
          </a:p>
          <a:p>
            <a:pPr marL="457200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ca-ES" sz="2985" dirty="0">
              <a:solidFill>
                <a:srgbClr val="000000"/>
              </a:solidFill>
              <a:latin typeface="DM Sans"/>
            </a:endParaRPr>
          </a:p>
          <a:p>
            <a:pPr marL="779438" lvl="1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sz="2985" dirty="0">
                <a:solidFill>
                  <a:srgbClr val="000000"/>
                </a:solidFill>
                <a:latin typeface="DM Sans"/>
              </a:rPr>
              <a:t>Eines per a la gestió i execució de projectes.</a:t>
            </a:r>
          </a:p>
          <a:p>
            <a:pPr marL="457200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ca-ES" sz="2985" dirty="0">
              <a:solidFill>
                <a:srgbClr val="000000"/>
              </a:solidFill>
              <a:latin typeface="DM Sans"/>
            </a:endParaRPr>
          </a:p>
          <a:p>
            <a:pPr marL="779438" lvl="1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sz="2985" dirty="0">
                <a:solidFill>
                  <a:srgbClr val="000000"/>
                </a:solidFill>
                <a:latin typeface="DM Sans"/>
              </a:rPr>
              <a:t>Igualtat d’oportunitats entre homes i dones.</a:t>
            </a:r>
          </a:p>
          <a:p>
            <a:pPr marL="457200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ca-ES" sz="2985" dirty="0">
              <a:solidFill>
                <a:srgbClr val="000000"/>
              </a:solidFill>
              <a:latin typeface="DM Sans"/>
            </a:endParaRPr>
          </a:p>
          <a:p>
            <a:pPr marL="779438" lvl="1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sz="2985" dirty="0">
                <a:solidFill>
                  <a:srgbClr val="000000"/>
                </a:solidFill>
                <a:latin typeface="DM Sans"/>
              </a:rPr>
              <a:t>Visió sostenible, responsabilitat empresarial o corporativa (RSC/E) i els objectius de desenvolupament sostenible (ODS) aplicats als projectes.</a:t>
            </a:r>
          </a:p>
          <a:p>
            <a:pPr marL="779438" lvl="1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endParaRPr lang="ca-ES" sz="2985" dirty="0">
              <a:solidFill>
                <a:srgbClr val="000000"/>
              </a:solidFill>
              <a:latin typeface="DM Sans"/>
            </a:endParaRPr>
          </a:p>
          <a:p>
            <a:pPr marL="779438" lvl="1" indent="-457200">
              <a:lnSpc>
                <a:spcPts val="4179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ca-ES" sz="2985" dirty="0">
                <a:solidFill>
                  <a:srgbClr val="000000"/>
                </a:solidFill>
                <a:latin typeface="DM Sans"/>
              </a:rPr>
              <a:t>Gestió de les capacitats clau: capacitat de treball en equips, lideratge, habilitats comunicatives ...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025028"/>
            <a:ext cx="4027938" cy="949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762</Words>
  <Application>Microsoft Office PowerPoint</Application>
  <PresentationFormat>Personalizado</PresentationFormat>
  <Paragraphs>88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Wingdings</vt:lpstr>
      <vt:lpstr>DM Sans </vt:lpstr>
      <vt:lpstr>Open Sans Light Bold</vt:lpstr>
      <vt:lpstr>DM Sans Bold</vt:lpstr>
      <vt:lpstr>Calibri</vt:lpstr>
      <vt:lpstr>DM Sans Italics</vt:lpstr>
      <vt:lpstr>Livvic Bold</vt:lpstr>
      <vt:lpstr>DM Sans</vt:lpstr>
      <vt:lpstr>Arimo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Quins canvis s’han produït a l’Àrea de FOL?</dc:title>
  <dc:creator>Anabel</dc:creator>
  <cp:lastModifiedBy>Anabel</cp:lastModifiedBy>
  <cp:revision>21</cp:revision>
  <dcterms:created xsi:type="dcterms:W3CDTF">2006-08-16T00:00:00Z</dcterms:created>
  <dcterms:modified xsi:type="dcterms:W3CDTF">2021-11-25T17:39:10Z</dcterms:modified>
  <dc:identifier>DAEwl-xmIS4</dc:identifier>
</cp:coreProperties>
</file>