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669088" cy="992663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D3WhEO/NNG+RhNUvC5PrIXK0c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desireest2.wixsite.com/eportfol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6824" y="1660812"/>
            <a:ext cx="7094000" cy="123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80017"/>
              </a:buClr>
              <a:buSzPts val="2800"/>
              <a:buFont typeface="Montserrat"/>
              <a:buNone/>
            </a:pPr>
            <a:r>
              <a:rPr lang="ca-ES" sz="2800" b="1">
                <a:solidFill>
                  <a:srgbClr val="D80017"/>
                </a:solidFill>
                <a:latin typeface="Montserrat"/>
                <a:ea typeface="Montserrat"/>
                <a:cs typeface="Montserrat"/>
                <a:sym typeface="Montserrat"/>
              </a:rPr>
              <a:t>DE LA UTOPÍA A LA REALITAT: </a:t>
            </a:r>
            <a:br>
              <a:rPr lang="ca-ES" sz="2800" b="1">
                <a:solidFill>
                  <a:srgbClr val="D80017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-ES" sz="2800" b="1">
                <a:solidFill>
                  <a:srgbClr val="D80017"/>
                </a:solidFill>
                <a:latin typeface="Montserrat"/>
                <a:ea typeface="Montserrat"/>
                <a:cs typeface="Montserrat"/>
                <a:sym typeface="Montserrat"/>
              </a:rPr>
              <a:t>FOL I EIE EN ELS CICLES D’ALT RENDIMENT(CAR)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5670958" y="4486275"/>
            <a:ext cx="23198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 i="0" u="none" strike="noStrike" cap="none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CASTERÁ ABAD, PURIFICACIÓN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CASTILLA CORSÀ, OLGA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896824" y="3701445"/>
            <a:ext cx="62921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2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XII JORNADES D’INNOVACIÓ I METODOLOGIA I CREATIVITAT EMPRESARIAL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ca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7030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300" y="69329"/>
            <a:ext cx="915683" cy="9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232" y="165867"/>
            <a:ext cx="6010827" cy="454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92912" y="1198587"/>
            <a:ext cx="2070154" cy="2937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6368575" y="436531"/>
            <a:ext cx="1710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KIT MENTOR</a:t>
            </a:r>
            <a:endParaRPr/>
          </a:p>
        </p:txBody>
      </p:sp>
      <p:sp>
        <p:nvSpPr>
          <p:cNvPr id="213" name="Google Shape;213;p10"/>
          <p:cNvSpPr/>
          <p:nvPr/>
        </p:nvSpPr>
        <p:spPr>
          <a:xfrm>
            <a:off x="454401" y="3985572"/>
            <a:ext cx="366315" cy="97840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713679" y="4232460"/>
            <a:ext cx="6653876" cy="731520"/>
          </a:xfrm>
          <a:prstGeom prst="bentUpArrow">
            <a:avLst>
              <a:gd name="adj1" fmla="val 21952"/>
              <a:gd name="adj2" fmla="val 25000"/>
              <a:gd name="adj3" fmla="val 25000"/>
            </a:avLst>
          </a:prstGeom>
          <a:solidFill>
            <a:srgbClr val="CC0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 txBox="1"/>
          <p:nvPr/>
        </p:nvSpPr>
        <p:spPr>
          <a:xfrm>
            <a:off x="1752617" y="259992"/>
            <a:ext cx="56387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3.- DETALL DE LES ACTIVITATS CONCRETES EN ELS PROJECTES</a:t>
            </a:r>
            <a:endParaRPr/>
          </a:p>
        </p:txBody>
      </p:sp>
      <p:sp>
        <p:nvSpPr>
          <p:cNvPr id="221" name="Google Shape;221;p11"/>
          <p:cNvSpPr txBox="1"/>
          <p:nvPr/>
        </p:nvSpPr>
        <p:spPr>
          <a:xfrm>
            <a:off x="1065200" y="1562083"/>
            <a:ext cx="507073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B.- Seguiment dels projectes.</a:t>
            </a:r>
            <a:endParaRPr/>
          </a:p>
        </p:txBody>
      </p:sp>
      <p:sp>
        <p:nvSpPr>
          <p:cNvPr id="222" name="Google Shape;222;p11"/>
          <p:cNvSpPr txBox="1"/>
          <p:nvPr/>
        </p:nvSpPr>
        <p:spPr>
          <a:xfrm>
            <a:off x="2811027" y="2683262"/>
            <a:ext cx="4580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TRELLO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DIAGRAMA DE GANTT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ACTA CONSTITUCIÓ PROJECTE</a:t>
            </a:r>
            <a:endParaRPr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OBJECTIUS SMART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878" y="110613"/>
            <a:ext cx="960041" cy="98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065" y="825190"/>
            <a:ext cx="7742814" cy="401444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3155796" y="124550"/>
            <a:ext cx="12314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TRELLO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878" y="69038"/>
            <a:ext cx="960040" cy="98404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2565001" y="249225"/>
            <a:ext cx="401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DIAGRAMA DE GANTT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768" y="1094642"/>
            <a:ext cx="8760153" cy="364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878" y="110613"/>
            <a:ext cx="960041" cy="98404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 txBox="1"/>
          <p:nvPr/>
        </p:nvSpPr>
        <p:spPr>
          <a:xfrm>
            <a:off x="849899" y="202425"/>
            <a:ext cx="563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ACTA DE CONSTITUCIÓ DEL PROJECTE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765" y="602633"/>
            <a:ext cx="3696627" cy="425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0424" y="602632"/>
            <a:ext cx="3352913" cy="425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878" y="110613"/>
            <a:ext cx="960041" cy="98404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5"/>
          <p:cNvSpPr txBox="1"/>
          <p:nvPr/>
        </p:nvSpPr>
        <p:spPr>
          <a:xfrm>
            <a:off x="1670800" y="202525"/>
            <a:ext cx="60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ACTA DE CONSTITUCIÓ DEL PROJECTE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1" name="Google Shape;25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912" y="712361"/>
            <a:ext cx="3518611" cy="425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5804" y="712360"/>
            <a:ext cx="3766558" cy="425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878" y="110613"/>
            <a:ext cx="960041" cy="98404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/>
          <p:nvPr/>
        </p:nvSpPr>
        <p:spPr>
          <a:xfrm>
            <a:off x="1972146" y="202525"/>
            <a:ext cx="37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OBJECTIUS SMART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9" name="Google Shape;2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389" y="712362"/>
            <a:ext cx="4449600" cy="421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1371" y="2000902"/>
            <a:ext cx="3201129" cy="11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7"/>
          <p:cNvSpPr txBox="1"/>
          <p:nvPr/>
        </p:nvSpPr>
        <p:spPr>
          <a:xfrm>
            <a:off x="631852" y="1563200"/>
            <a:ext cx="422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C.- E-port foli </a:t>
            </a:r>
            <a:r>
              <a:rPr lang="ca-ES" sz="20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l’</a:t>
            </a:r>
            <a:r>
              <a:rPr lang="ca-ES" sz="18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alumnat</a:t>
            </a:r>
            <a:endParaRPr sz="1800" b="1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2067492" y="2503735"/>
            <a:ext cx="5392674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Tres àmbits: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Perfil professional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IPOP ( Informe Personal d’Orientació Professional)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CV competencial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1390424" y="367590"/>
            <a:ext cx="57418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3.- DETALL DE LES ACTIVITATS CONCRETES EN ELS PROJECTES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443" y="636961"/>
            <a:ext cx="7678756" cy="400050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 txBox="1"/>
          <p:nvPr/>
        </p:nvSpPr>
        <p:spPr>
          <a:xfrm>
            <a:off x="2877015" y="267629"/>
            <a:ext cx="17299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E- PORTFOLI</a:t>
            </a: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2828676" y="4637466"/>
            <a:ext cx="39299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https://desireest2.wixsite.com/eportfoli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9"/>
          <p:cNvSpPr txBox="1"/>
          <p:nvPr/>
        </p:nvSpPr>
        <p:spPr>
          <a:xfrm>
            <a:off x="495399" y="1785600"/>
            <a:ext cx="302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D.- Pla de RRHH</a:t>
            </a:r>
            <a:endParaRPr/>
          </a:p>
        </p:txBody>
      </p:sp>
      <p:sp>
        <p:nvSpPr>
          <p:cNvPr id="283" name="Google Shape;283;p19"/>
          <p:cNvSpPr txBox="1"/>
          <p:nvPr/>
        </p:nvSpPr>
        <p:spPr>
          <a:xfrm>
            <a:off x="495404" y="3008728"/>
            <a:ext cx="29366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E.- Estudi viabilitat econòmica, financera,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tècnica i comercial.</a:t>
            </a:r>
            <a:endParaRPr/>
          </a:p>
        </p:txBody>
      </p:sp>
      <p:sp>
        <p:nvSpPr>
          <p:cNvPr id="284" name="Google Shape;284;p19"/>
          <p:cNvSpPr txBox="1"/>
          <p:nvPr/>
        </p:nvSpPr>
        <p:spPr>
          <a:xfrm>
            <a:off x="4260850" y="1666175"/>
            <a:ext cx="4677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Previsió necessitats de personal ; anàlisi de costos de la mà d’obra, tipus de contractes, conveni col·lectiu d'aplicació…</a:t>
            </a:r>
            <a:endParaRPr/>
          </a:p>
        </p:txBody>
      </p:sp>
      <p:sp>
        <p:nvSpPr>
          <p:cNvPr id="285" name="Google Shape;285;p19"/>
          <p:cNvSpPr txBox="1"/>
          <p:nvPr/>
        </p:nvSpPr>
        <p:spPr>
          <a:xfrm>
            <a:off x="4155558" y="3704931"/>
            <a:ext cx="46779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Analitzar si és viable dur els projectes a la pràctica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1638044" y="301936"/>
            <a:ext cx="58444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3.- DETALL DE LES ACTIVITATS CONCRETES EN ELS PROJECTES</a:t>
            </a:r>
            <a:endParaRPr/>
          </a:p>
        </p:txBody>
      </p:sp>
      <p:sp>
        <p:nvSpPr>
          <p:cNvPr id="287" name="Google Shape;287;p19"/>
          <p:cNvSpPr/>
          <p:nvPr/>
        </p:nvSpPr>
        <p:spPr>
          <a:xfrm rot="-5400000">
            <a:off x="3551488" y="1757635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/>
          <p:nvPr/>
        </p:nvSpPr>
        <p:spPr>
          <a:xfrm rot="-5400000">
            <a:off x="3551489" y="3630346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934711" y="1713610"/>
            <a:ext cx="8908026" cy="320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1.- Com integrar FOL i EIE als CAR?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2.- Aportacions de FOL i EIE als CAR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3.- Detall de les activitats concretes als projectes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	3.1 Seguiment dels equips de treball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	3.2 Seguiment dels projectes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	3.3 E-portfoli de l’alumnat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	3.4 Pla de RRHH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	3.5 Estudi viabilitat econòmica, financera, tècnica i comercial.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7030A0"/>
              </a:buClr>
              <a:buSzPts val="1600"/>
              <a:buNone/>
            </a:pPr>
            <a:r>
              <a:rPr lang="ca-ES" sz="16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4.- Conclusions</a:t>
            </a:r>
            <a:endParaRPr/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>
              <a:solidFill>
                <a:srgbClr val="7030A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>
              <a:solidFill>
                <a:srgbClr val="FFFF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17987" y="12439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80017"/>
              </a:buClr>
              <a:buSzPts val="2800"/>
              <a:buFont typeface="Montserrat"/>
              <a:buNone/>
            </a:pPr>
            <a:r>
              <a:rPr lang="ca-ES" sz="2800" b="1">
                <a:solidFill>
                  <a:srgbClr val="D80017"/>
                </a:solidFill>
                <a:latin typeface="Montserrat"/>
                <a:ea typeface="Montserrat"/>
                <a:cs typeface="Montserrat"/>
                <a:sym typeface="Montserrat"/>
              </a:rPr>
              <a:t>DE LA UTOPIA A LA REALITAT: FOL I EIE EN ELS CICLES D’ALT RENDIMENT (CAR)</a:t>
            </a:r>
            <a:endParaRPr sz="2800">
              <a:solidFill>
                <a:srgbClr val="D8001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8045" y="40293"/>
            <a:ext cx="1437968" cy="147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2899" y="110602"/>
            <a:ext cx="836426" cy="85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308" y="175697"/>
            <a:ext cx="3183264" cy="31015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5" name="Google Shape;29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6871" y="980630"/>
            <a:ext cx="3527557" cy="35621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6" name="Google Shape;29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83771" y="809755"/>
            <a:ext cx="3906840" cy="40388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7" name="Google Shape;297;p20"/>
          <p:cNvSpPr/>
          <p:nvPr/>
        </p:nvSpPr>
        <p:spPr>
          <a:xfrm>
            <a:off x="4103707" y="2219573"/>
            <a:ext cx="836428" cy="6096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37245" y="4350870"/>
            <a:ext cx="932769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0"/>
          <p:cNvSpPr/>
          <p:nvPr/>
        </p:nvSpPr>
        <p:spPr>
          <a:xfrm>
            <a:off x="7308112" y="1198587"/>
            <a:ext cx="937436" cy="687572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8605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/>
          <p:nvPr/>
        </p:nvSpPr>
        <p:spPr>
          <a:xfrm>
            <a:off x="2257088" y="278731"/>
            <a:ext cx="34147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4. CONCLUSIONS</a:t>
            </a:r>
            <a:endParaRPr/>
          </a:p>
        </p:txBody>
      </p:sp>
      <p:sp>
        <p:nvSpPr>
          <p:cNvPr id="306" name="Google Shape;306;p21"/>
          <p:cNvSpPr txBox="1"/>
          <p:nvPr/>
        </p:nvSpPr>
        <p:spPr>
          <a:xfrm>
            <a:off x="668850" y="2029475"/>
            <a:ext cx="7560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Reducció d’ alumnat que sol·licita convalidació </a:t>
            </a:r>
            <a:r>
              <a:rPr lang="ca-ES" sz="1400" b="1">
                <a:solidFill>
                  <a:srgbClr val="D80017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sz="14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0% convalidacions-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Augmentar el grau d’</a:t>
            </a:r>
            <a:r>
              <a:rPr lang="ca-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ntegració del professorat en l’equip docent.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Emfatitzar el rol del professorat de FOL i EIE.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Augment del grau de satisfacció  i motivació de l’alumnat.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212401" y="3380403"/>
            <a:ext cx="213391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Tres àmbits importants on el professorat de FOL pot tenir un rol actiu</a:t>
            </a:r>
            <a:endParaRPr/>
          </a:p>
        </p:txBody>
      </p:sp>
      <p:sp>
        <p:nvSpPr>
          <p:cNvPr id="308" name="Google Shape;308;p21"/>
          <p:cNvSpPr txBox="1"/>
          <p:nvPr/>
        </p:nvSpPr>
        <p:spPr>
          <a:xfrm>
            <a:off x="3503074" y="3349605"/>
            <a:ext cx="423224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Gestió de projectes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Organització i gestió d’equips de treball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Creació marca professional </a:t>
            </a:r>
            <a:endParaRPr/>
          </a:p>
        </p:txBody>
      </p:sp>
      <p:sp>
        <p:nvSpPr>
          <p:cNvPr id="309" name="Google Shape;309;p21"/>
          <p:cNvSpPr txBox="1"/>
          <p:nvPr/>
        </p:nvSpPr>
        <p:spPr>
          <a:xfrm>
            <a:off x="412379" y="861359"/>
            <a:ext cx="734458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 mòdul de FOL ha passat de ser “irrellevant” a ser </a:t>
            </a:r>
            <a:r>
              <a:rPr lang="ca-ES" sz="24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necessari </a:t>
            </a: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 a una òptima gestió i desenvolupament dels projectes</a:t>
            </a:r>
            <a:endParaRPr/>
          </a:p>
        </p:txBody>
      </p:sp>
      <p:pic>
        <p:nvPicPr>
          <p:cNvPr id="310" name="Google Shape;310;p21" descr="Flecha: rect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31228" y="3159746"/>
            <a:ext cx="532934" cy="78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 descr="Flecha: rect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31228" y="3658038"/>
            <a:ext cx="532934" cy="78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 descr="Flecha: rect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831228" y="4132379"/>
            <a:ext cx="532934" cy="78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161D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13" y="4057086"/>
            <a:ext cx="996643" cy="99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510" y="99660"/>
            <a:ext cx="996643" cy="99664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2"/>
          <p:cNvSpPr txBox="1"/>
          <p:nvPr/>
        </p:nvSpPr>
        <p:spPr>
          <a:xfrm>
            <a:off x="169672" y="2001643"/>
            <a:ext cx="849238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GRÀCIES PER LA VOSTRA ATENCIÓ!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855" y="1068995"/>
            <a:ext cx="3060290" cy="313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161D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13" y="4057086"/>
            <a:ext cx="996643" cy="99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510" y="99660"/>
            <a:ext cx="996643" cy="99664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878938" y="569582"/>
            <a:ext cx="73861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“No necesito saberlo todo, tan sólo necesito saber donde encontrar aquello que me hace falta, cuando lo necesite”</a:t>
            </a: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 Einstein</a:t>
            </a:r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1255931" y="3695627"/>
            <a:ext cx="664973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Rol del professorat de FOL i EIE present en tots els projectes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364908" y="2723779"/>
            <a:ext cx="42803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APRENENTATGE SIGNIFICATIU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3950055" y="1848341"/>
            <a:ext cx="630745" cy="69160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173621" y="1782963"/>
            <a:ext cx="6256002" cy="108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empoderar professorat FOL i EIE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                   i</a:t>
            </a:r>
            <a:endParaRPr/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situar-lo com a peça fonamental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 descr="Piezas de rompecabezas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4724" y="1250587"/>
            <a:ext cx="2065462" cy="206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284226" y="-141633"/>
            <a:ext cx="617989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Però…</a:t>
            </a:r>
            <a:r>
              <a:rPr lang="ca-ES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</a:t>
            </a:r>
            <a:r>
              <a:rPr lang="ca-E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integrar FOL i EIE als CAR</a:t>
            </a:r>
            <a:r>
              <a:rPr lang="ca-ES" sz="6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492986" y="1986975"/>
            <a:ext cx="15905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REPTE</a:t>
            </a:r>
            <a:endParaRPr/>
          </a:p>
        </p:txBody>
      </p:sp>
      <p:pic>
        <p:nvPicPr>
          <p:cNvPr id="117" name="Google Shape;117;p4" descr="Flecha: rect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021720" y="3123861"/>
            <a:ext cx="532934" cy="78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Flecha: rect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046026" y="3645986"/>
            <a:ext cx="532934" cy="78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 descr="Flecha: recto contor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046026" y="4164033"/>
            <a:ext cx="532934" cy="787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3674098" y="3309500"/>
            <a:ext cx="152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rojectes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3678599" y="3863500"/>
            <a:ext cx="138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ersones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3648825" y="4417475"/>
            <a:ext cx="184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rofessionals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5831507" y="3368038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Gestió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5853966" y="4417486"/>
            <a:ext cx="25987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Imatge professional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5831507" y="3937868"/>
            <a:ext cx="9509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Gestió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86322" y="3074950"/>
            <a:ext cx="2630432" cy="1470441"/>
          </a:xfrm>
          <a:prstGeom prst="triangle">
            <a:avLst>
              <a:gd name="adj" fmla="val 47897"/>
            </a:avLst>
          </a:prstGeom>
          <a:gradFill>
            <a:gsLst>
              <a:gs pos="0">
                <a:srgbClr val="D80017"/>
              </a:gs>
              <a:gs pos="98000">
                <a:srgbClr val="D80017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 TRES </a:t>
            </a:r>
            <a:r>
              <a:rPr lang="ca-ES" sz="2800" b="1">
                <a:solidFill>
                  <a:srgbClr val="7030A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DE LA GESTIÓ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279740" y="1029309"/>
            <a:ext cx="20817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PEC DES DE 2015: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“Millorar la qualificació professional de l’alumnat”</a:t>
            </a:r>
            <a:endParaRPr/>
          </a:p>
        </p:txBody>
      </p:sp>
      <p:pic>
        <p:nvPicPr>
          <p:cNvPr id="133" name="Google Shape;133;p5" descr="Marca de verificación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1672" y="3196910"/>
            <a:ext cx="254753" cy="25475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2809132" y="3153584"/>
            <a:ext cx="565571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CFGS Assistència a la direcció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CFGS ECA(Educació i control ambiental)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CGFGS ERE (Energies renovables)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CFGS Laboratori d’anàlisi i control de qualitat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CFGS Química i salut ambiental</a:t>
            </a:r>
            <a:endParaRPr/>
          </a:p>
        </p:txBody>
      </p:sp>
      <p:sp>
        <p:nvSpPr>
          <p:cNvPr id="135" name="Google Shape;135;p5"/>
          <p:cNvSpPr txBox="1"/>
          <p:nvPr/>
        </p:nvSpPr>
        <p:spPr>
          <a:xfrm>
            <a:off x="3157323" y="1404564"/>
            <a:ext cx="227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ESTRATÈGIES METODOLÒGIQUES 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6169555" y="1198587"/>
            <a:ext cx="20817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(APRENENTATGE BASAT EN PROJECTES)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 rot="-5400000">
            <a:off x="2489773" y="1375947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 rot="-5400000">
            <a:off x="5556603" y="1286141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 descr="Marca de verificación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026" y="3436997"/>
            <a:ext cx="254753" cy="2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 descr="Marca de verificación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3025" y="4270560"/>
            <a:ext cx="254753" cy="2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 descr="Marca de verificación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4379" y="3746348"/>
            <a:ext cx="254753" cy="25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 descr="Marca de verificación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1671" y="4001101"/>
            <a:ext cx="254753" cy="25475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714835" y="3838079"/>
            <a:ext cx="16051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 ESCOLA DEL TREBALL DE LLEIDA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897161" y="3196910"/>
            <a:ext cx="11015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</a:t>
            </a:r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748" y="110612"/>
            <a:ext cx="1049695" cy="90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939785" y="287367"/>
            <a:ext cx="63803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2.- APORTACIONS DELS MÒDULOS DE FOL I EIE EN ELS CAR</a:t>
            </a:r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005" y="1127231"/>
            <a:ext cx="7633981" cy="1988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3005" y="3282325"/>
            <a:ext cx="7633981" cy="1699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161D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4" y="4417733"/>
            <a:ext cx="707887" cy="70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510" y="99660"/>
            <a:ext cx="996643" cy="996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3709460" y="99660"/>
            <a:ext cx="8274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FOL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604975" y="218100"/>
            <a:ext cx="331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APORTACIÓ ALS PROJECTES</a:t>
            </a:r>
            <a:endParaRPr/>
          </a:p>
        </p:txBody>
      </p:sp>
      <p:sp>
        <p:nvSpPr>
          <p:cNvPr id="162" name="Google Shape;162;p7"/>
          <p:cNvSpPr txBox="1"/>
          <p:nvPr/>
        </p:nvSpPr>
        <p:spPr>
          <a:xfrm>
            <a:off x="5810008" y="202725"/>
            <a:ext cx="189026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RA RELACIONAT</a:t>
            </a:r>
            <a:endParaRPr/>
          </a:p>
        </p:txBody>
      </p:sp>
      <p:sp>
        <p:nvSpPr>
          <p:cNvPr id="163" name="Google Shape;163;p7"/>
          <p:cNvSpPr txBox="1"/>
          <p:nvPr/>
        </p:nvSpPr>
        <p:spPr>
          <a:xfrm>
            <a:off x="604967" y="734624"/>
            <a:ext cx="2643672" cy="7078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Formació dels equips de Treball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Gestió i resolució de conflictes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Negociació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Organització dels RRHH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458292" y="1745639"/>
            <a:ext cx="2937022" cy="55399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 de RRHH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Normativa aplicable al desenvolupament dels projectes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482926" y="2823172"/>
            <a:ext cx="1192955" cy="24622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 de PRL</a:t>
            </a:r>
            <a:endParaRPr/>
          </a:p>
        </p:txBody>
      </p:sp>
      <p:sp>
        <p:nvSpPr>
          <p:cNvPr id="166" name="Google Shape;166;p7"/>
          <p:cNvSpPr txBox="1"/>
          <p:nvPr/>
        </p:nvSpPr>
        <p:spPr>
          <a:xfrm>
            <a:off x="453006" y="3645617"/>
            <a:ext cx="2835000" cy="554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Eines de gestió de  projectes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Planificació i organització del temps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269494" y="4450074"/>
            <a:ext cx="3126300" cy="400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E-portfoli digital: CV competencial, DAFO personal, anàlisi d’habilitats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4602024" y="3599018"/>
            <a:ext cx="39520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UF1. RA2. Aplica estratègies de treball en equip valorant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l’eficàcia i eficiència per assolir els  objectius  </a:t>
            </a: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 l’ organització 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4607272" y="1536814"/>
            <a:ext cx="394679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UF1.RA3. Exerceix els drets i compleix les obligacions que es deriven de les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relacions laborals </a:t>
            </a: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reconeixent els  diferents contractes de treball…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UF1.RA4. Determina l’acció protectora de la SS identificant les diferents prestacions.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4639838" y="2640610"/>
            <a:ext cx="401811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UF2. RA1, RA2 i RA3. Analitza els riscos  derivats de l’ activitat professional, participa en l'elaboració d’un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pla de prevenció i aplica mesures de prevenció i protecció individual.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4589790" y="707844"/>
            <a:ext cx="395204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UF1. RA2. Aplica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estratègies de treball en equip </a:t>
            </a: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valorant l’eficàcia i eficiència per assolir alcanzar els objetius de l’organització 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4683190" y="4462235"/>
            <a:ext cx="41839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UF1. RA1. Selecciona oportunitats d’ocupació, identificant diferents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possibilitats d’inserció.</a:t>
            </a:r>
            <a:endParaRPr/>
          </a:p>
        </p:txBody>
      </p:sp>
      <p:sp>
        <p:nvSpPr>
          <p:cNvPr id="173" name="Google Shape;173;p7"/>
          <p:cNvSpPr/>
          <p:nvPr/>
        </p:nvSpPr>
        <p:spPr>
          <a:xfrm rot="-5400000">
            <a:off x="3783330" y="1751705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 rot="-5400000">
            <a:off x="3783330" y="763753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 rot="-5400000">
            <a:off x="3783330" y="2723620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 rot="-5400000">
            <a:off x="3818671" y="4379259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/>
          <p:nvPr/>
        </p:nvSpPr>
        <p:spPr>
          <a:xfrm rot="-5400000">
            <a:off x="3738078" y="3570401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/>
          <p:nvPr/>
        </p:nvSpPr>
        <p:spPr>
          <a:xfrm>
            <a:off x="3600187" y="104794"/>
            <a:ext cx="1027877" cy="448766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161D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13" y="4057086"/>
            <a:ext cx="996643" cy="99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510" y="99660"/>
            <a:ext cx="996643" cy="99664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3822852" y="146651"/>
            <a:ext cx="8707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EIE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384263" y="582645"/>
            <a:ext cx="27751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APORTACIÓ ALS PROJECTES</a:t>
            </a:r>
            <a:endParaRPr/>
          </a:p>
        </p:txBody>
      </p:sp>
      <p:sp>
        <p:nvSpPr>
          <p:cNvPr id="187" name="Google Shape;187;p8"/>
          <p:cNvSpPr txBox="1"/>
          <p:nvPr/>
        </p:nvSpPr>
        <p:spPr>
          <a:xfrm>
            <a:off x="5351299" y="564243"/>
            <a:ext cx="17395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RA RELACIONAT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693419" y="1221612"/>
            <a:ext cx="2964181" cy="83099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ca-E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Perfil professional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ca-E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E-portfoli digital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ca-ES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Marca personal( DAFO, xarxes socials, CV competencial)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5022733" y="1238892"/>
            <a:ext cx="29538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UF1. RA1. Reconoceix les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capacitats associades a la iniciativa emprenedora</a:t>
            </a: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analitzant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els requeriments </a:t>
            </a: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derivats dels llocs de treball i activitats empresarials.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715852" y="3125574"/>
            <a:ext cx="2642533" cy="55399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Estudis de viabilitat econòmica i comercial dels projectes plantejats</a:t>
            </a:r>
            <a:endParaRPr/>
          </a:p>
        </p:txBody>
      </p:sp>
      <p:sp>
        <p:nvSpPr>
          <p:cNvPr id="191" name="Google Shape;191;p8"/>
          <p:cNvSpPr txBox="1"/>
          <p:nvPr/>
        </p:nvSpPr>
        <p:spPr>
          <a:xfrm>
            <a:off x="4839628" y="2994877"/>
            <a:ext cx="35206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UF1 RA2, RA3 y RA4. Defineix l’oportunitat de creació d’una microempresa; realitza activitats per a la </a:t>
            </a:r>
            <a:r>
              <a:rPr lang="ca-ES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constitució i posada en marxa </a:t>
            </a:r>
            <a:r>
              <a:rPr lang="ca-ES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 realizta activitats de gestió administrativa i financera.</a:t>
            </a: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3676826" y="133356"/>
            <a:ext cx="1162802" cy="584775"/>
          </a:xfrm>
          <a:prstGeom prst="frame">
            <a:avLst>
              <a:gd name="adj1" fmla="val 12500"/>
            </a:avLst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8"/>
          <p:cNvSpPr/>
          <p:nvPr/>
        </p:nvSpPr>
        <p:spPr>
          <a:xfrm rot="-5400000">
            <a:off x="4073101" y="1405715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8"/>
          <p:cNvSpPr/>
          <p:nvPr/>
        </p:nvSpPr>
        <p:spPr>
          <a:xfrm rot="-5400000">
            <a:off x="4015911" y="3077887"/>
            <a:ext cx="484632" cy="541867"/>
          </a:xfrm>
          <a:prstGeom prst="downArrow">
            <a:avLst>
              <a:gd name="adj1" fmla="val 50000"/>
              <a:gd name="adj2" fmla="val 51747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39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7480" y="110612"/>
            <a:ext cx="1061439" cy="108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1362028" y="305584"/>
            <a:ext cx="62193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3.- DETALL DE LES ACTIVITATS CONCRETES EN ELS PROJECTES</a:t>
            </a:r>
            <a:endParaRPr/>
          </a:p>
        </p:txBody>
      </p:sp>
      <p:sp>
        <p:nvSpPr>
          <p:cNvPr id="201" name="Google Shape;201;p9"/>
          <p:cNvSpPr txBox="1"/>
          <p:nvPr/>
        </p:nvSpPr>
        <p:spPr>
          <a:xfrm>
            <a:off x="636726" y="1467675"/>
            <a:ext cx="55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 u="sng">
                <a:solidFill>
                  <a:srgbClr val="FFFF00"/>
                </a:solidFill>
                <a:latin typeface="Montserrat"/>
                <a:ea typeface="Montserrat"/>
                <a:cs typeface="Montserrat"/>
                <a:sym typeface="Montserrat"/>
              </a:rPr>
              <a:t>A.- Seguiment dels equips de treball</a:t>
            </a:r>
            <a:endParaRPr sz="2000" b="1" u="sng">
              <a:solidFill>
                <a:srgbClr val="FFF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692786" y="2480624"/>
            <a:ext cx="358463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Rols repartits en els equips docents: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Coordinador/a del projecte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Mentor/ a 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ca-E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Tutor/a individual</a:t>
            </a:r>
            <a:endParaRPr/>
          </a:p>
        </p:txBody>
      </p:sp>
      <p:sp>
        <p:nvSpPr>
          <p:cNvPr id="203" name="Google Shape;203;p9"/>
          <p:cNvSpPr txBox="1"/>
          <p:nvPr/>
        </p:nvSpPr>
        <p:spPr>
          <a:xfrm>
            <a:off x="4935843" y="2403679"/>
            <a:ext cx="352235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Elaboració i seguiment del projecte: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KIT MENTOR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3902973" y="3271415"/>
            <a:ext cx="1407319" cy="757519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Presentación en pantalla (16:9)</PresentationFormat>
  <Paragraphs>131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Montserrat</vt:lpstr>
      <vt:lpstr>Arial</vt:lpstr>
      <vt:lpstr>Calibri</vt:lpstr>
      <vt:lpstr>Gill Sans</vt:lpstr>
      <vt:lpstr>Tema2</vt:lpstr>
      <vt:lpstr>DE LA UTOPÍA A LA REALITAT:  FOL I EIE EN ELS CICLES D’ALT RENDIMENT(CAR)</vt:lpstr>
      <vt:lpstr>DE LA UTOPIA A LA REALITAT: FOL I EIE EN ELS CICLES D’ALT RENDIMENT (CAR)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UTOPÍA A LA REALITAT:  FOL I EIE EN ELS CICLES D’ALT RENDIMENT(CAR)</dc:title>
  <dc:creator>Puri Casterá</dc:creator>
  <cp:lastModifiedBy>Usuari</cp:lastModifiedBy>
  <cp:revision>1</cp:revision>
  <dcterms:created xsi:type="dcterms:W3CDTF">2021-07-12T07:38:19Z</dcterms:created>
  <dcterms:modified xsi:type="dcterms:W3CDTF">2021-11-27T08:00:09Z</dcterms:modified>
</cp:coreProperties>
</file>